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87" r:id="rId4"/>
    <p:sldId id="288" r:id="rId5"/>
    <p:sldId id="285" r:id="rId6"/>
    <p:sldId id="286" r:id="rId7"/>
    <p:sldId id="271" r:id="rId8"/>
    <p:sldId id="289" r:id="rId9"/>
    <p:sldId id="292" r:id="rId10"/>
    <p:sldId id="290" r:id="rId11"/>
    <p:sldId id="291" r:id="rId12"/>
  </p:sldIdLst>
  <p:sldSz cx="9144000" cy="6858000" type="screen4x3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1B2"/>
    <a:srgbClr val="F78009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3860-9D97-445E-8C3F-90B6BEE4F13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C9AD583B-3AC9-4B33-BCFF-25F0C5679267}">
      <dgm:prSet phldrT="[Texto]"/>
      <dgm:spPr/>
      <dgm:t>
        <a:bodyPr/>
        <a:lstStyle/>
        <a:p>
          <a:r>
            <a:rPr lang="es-ES" dirty="0" smtClean="0"/>
            <a:t>105 </a:t>
          </a:r>
          <a:r>
            <a:rPr lang="es-ES" dirty="0" smtClean="0"/>
            <a:t>Alicante</a:t>
          </a:r>
          <a:endParaRPr lang="es-ES" dirty="0"/>
        </a:p>
      </dgm:t>
    </dgm:pt>
    <dgm:pt modelId="{0610CBBE-E483-463C-A82A-D94D93AF4E15}" type="parTrans" cxnId="{B3FB00C9-DE21-4C21-BFBC-0AC82E9F02D2}">
      <dgm:prSet/>
      <dgm:spPr/>
      <dgm:t>
        <a:bodyPr/>
        <a:lstStyle/>
        <a:p>
          <a:endParaRPr lang="es-ES"/>
        </a:p>
      </dgm:t>
    </dgm:pt>
    <dgm:pt modelId="{5D725131-18E8-4680-B10F-3AB4A5EA6243}" type="sibTrans" cxnId="{B3FB00C9-DE21-4C21-BFBC-0AC82E9F02D2}">
      <dgm:prSet/>
      <dgm:spPr/>
      <dgm:t>
        <a:bodyPr/>
        <a:lstStyle/>
        <a:p>
          <a:endParaRPr lang="es-ES"/>
        </a:p>
      </dgm:t>
    </dgm:pt>
    <dgm:pt modelId="{68B41D61-90E9-437D-A478-C740663EDBF3}">
      <dgm:prSet phldrT="[Texto]"/>
      <dgm:spPr/>
      <dgm:t>
        <a:bodyPr/>
        <a:lstStyle/>
        <a:p>
          <a:r>
            <a:rPr lang="es-ES" dirty="0" smtClean="0"/>
            <a:t>221 </a:t>
          </a:r>
          <a:r>
            <a:rPr lang="es-ES" dirty="0" smtClean="0"/>
            <a:t>Valencia</a:t>
          </a:r>
          <a:endParaRPr lang="es-ES" dirty="0"/>
        </a:p>
      </dgm:t>
    </dgm:pt>
    <dgm:pt modelId="{E61908A7-4266-4D66-849B-612E501DE9D8}" type="parTrans" cxnId="{EA36FF45-22C5-417F-AB01-A6F093FB9204}">
      <dgm:prSet/>
      <dgm:spPr/>
      <dgm:t>
        <a:bodyPr/>
        <a:lstStyle/>
        <a:p>
          <a:endParaRPr lang="es-ES"/>
        </a:p>
      </dgm:t>
    </dgm:pt>
    <dgm:pt modelId="{FA11FE87-C3C7-423C-9C3D-2ED2FC045F15}" type="sibTrans" cxnId="{EA36FF45-22C5-417F-AB01-A6F093FB9204}">
      <dgm:prSet/>
      <dgm:spPr/>
      <dgm:t>
        <a:bodyPr/>
        <a:lstStyle/>
        <a:p>
          <a:endParaRPr lang="es-ES"/>
        </a:p>
      </dgm:t>
    </dgm:pt>
    <dgm:pt modelId="{8330850A-93EA-4352-80F7-01C90023B9B4}">
      <dgm:prSet phldrT="[Texto]"/>
      <dgm:spPr/>
      <dgm:t>
        <a:bodyPr/>
        <a:lstStyle/>
        <a:p>
          <a:r>
            <a:rPr lang="es-ES" dirty="0" smtClean="0"/>
            <a:t>78 </a:t>
          </a:r>
          <a:r>
            <a:rPr lang="es-ES" dirty="0" smtClean="0"/>
            <a:t>Castellón</a:t>
          </a:r>
          <a:endParaRPr lang="es-ES" dirty="0"/>
        </a:p>
      </dgm:t>
    </dgm:pt>
    <dgm:pt modelId="{1F002FCA-F173-44BC-A0C9-DCED273DDF49}" type="parTrans" cxnId="{6E1EA501-B7E8-4991-A680-46E167251D43}">
      <dgm:prSet/>
      <dgm:spPr/>
      <dgm:t>
        <a:bodyPr/>
        <a:lstStyle/>
        <a:p>
          <a:endParaRPr lang="es-ES"/>
        </a:p>
      </dgm:t>
    </dgm:pt>
    <dgm:pt modelId="{3560A2D1-9B81-4AB4-93B2-67257E13FB55}" type="sibTrans" cxnId="{6E1EA501-B7E8-4991-A680-46E167251D43}">
      <dgm:prSet/>
      <dgm:spPr/>
      <dgm:t>
        <a:bodyPr/>
        <a:lstStyle/>
        <a:p>
          <a:endParaRPr lang="es-ES"/>
        </a:p>
      </dgm:t>
    </dgm:pt>
    <dgm:pt modelId="{5FDB6ACE-F49C-41CA-86D9-190A69A31A8F}" type="pres">
      <dgm:prSet presAssocID="{BD5C3860-9D97-445E-8C3F-90B6BEE4F136}" presName="Name0" presStyleCnt="0">
        <dgm:presLayoutVars>
          <dgm:chMax val="7"/>
          <dgm:dir/>
          <dgm:resizeHandles val="exact"/>
        </dgm:presLayoutVars>
      </dgm:prSet>
      <dgm:spPr/>
    </dgm:pt>
    <dgm:pt modelId="{C16F8B91-E6C2-488A-A042-FA38D41A0451}" type="pres">
      <dgm:prSet presAssocID="{BD5C3860-9D97-445E-8C3F-90B6BEE4F13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70966-5210-4F6D-ACD1-2F1906F6F018}" type="pres">
      <dgm:prSet presAssocID="{BD5C3860-9D97-445E-8C3F-90B6BEE4F136}" presName="ellipse2" presStyleLbl="vennNode1" presStyleIdx="1" presStyleCnt="3" custLinFactNeighborX="-38" custLinFactNeighborY="-95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574AE-4309-4207-A557-08F58E7EA1CD}" type="pres">
      <dgm:prSet presAssocID="{BD5C3860-9D97-445E-8C3F-90B6BEE4F13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FB00C9-DE21-4C21-BFBC-0AC82E9F02D2}" srcId="{BD5C3860-9D97-445E-8C3F-90B6BEE4F136}" destId="{C9AD583B-3AC9-4B33-BCFF-25F0C5679267}" srcOrd="0" destOrd="0" parTransId="{0610CBBE-E483-463C-A82A-D94D93AF4E15}" sibTransId="{5D725131-18E8-4680-B10F-3AB4A5EA6243}"/>
    <dgm:cxn modelId="{2377E6C2-008C-43BE-A3CB-BD64A5153E5C}" type="presOf" srcId="{8330850A-93EA-4352-80F7-01C90023B9B4}" destId="{AA3574AE-4309-4207-A557-08F58E7EA1CD}" srcOrd="0" destOrd="0" presId="urn:microsoft.com/office/officeart/2005/8/layout/rings+Icon"/>
    <dgm:cxn modelId="{876A657D-BC80-4896-B8FC-0CFB886FCAE7}" type="presOf" srcId="{68B41D61-90E9-437D-A478-C740663EDBF3}" destId="{5FA70966-5210-4F6D-ACD1-2F1906F6F018}" srcOrd="0" destOrd="0" presId="urn:microsoft.com/office/officeart/2005/8/layout/rings+Icon"/>
    <dgm:cxn modelId="{EA36FF45-22C5-417F-AB01-A6F093FB9204}" srcId="{BD5C3860-9D97-445E-8C3F-90B6BEE4F136}" destId="{68B41D61-90E9-437D-A478-C740663EDBF3}" srcOrd="1" destOrd="0" parTransId="{E61908A7-4266-4D66-849B-612E501DE9D8}" sibTransId="{FA11FE87-C3C7-423C-9C3D-2ED2FC045F15}"/>
    <dgm:cxn modelId="{85C53DAA-F3C5-43F2-990C-0934FB57184B}" type="presOf" srcId="{BD5C3860-9D97-445E-8C3F-90B6BEE4F136}" destId="{5FDB6ACE-F49C-41CA-86D9-190A69A31A8F}" srcOrd="0" destOrd="0" presId="urn:microsoft.com/office/officeart/2005/8/layout/rings+Icon"/>
    <dgm:cxn modelId="{6E1EA501-B7E8-4991-A680-46E167251D43}" srcId="{BD5C3860-9D97-445E-8C3F-90B6BEE4F136}" destId="{8330850A-93EA-4352-80F7-01C90023B9B4}" srcOrd="2" destOrd="0" parTransId="{1F002FCA-F173-44BC-A0C9-DCED273DDF49}" sibTransId="{3560A2D1-9B81-4AB4-93B2-67257E13FB55}"/>
    <dgm:cxn modelId="{11541DD8-3AFE-4DDA-B417-076CB8105C25}" type="presOf" srcId="{C9AD583B-3AC9-4B33-BCFF-25F0C5679267}" destId="{C16F8B91-E6C2-488A-A042-FA38D41A0451}" srcOrd="0" destOrd="0" presId="urn:microsoft.com/office/officeart/2005/8/layout/rings+Icon"/>
    <dgm:cxn modelId="{F0AFD38E-2436-427B-B763-910517C92480}" type="presParOf" srcId="{5FDB6ACE-F49C-41CA-86D9-190A69A31A8F}" destId="{C16F8B91-E6C2-488A-A042-FA38D41A0451}" srcOrd="0" destOrd="0" presId="urn:microsoft.com/office/officeart/2005/8/layout/rings+Icon"/>
    <dgm:cxn modelId="{801B7682-9455-42D4-9BA8-4A6D1D070290}" type="presParOf" srcId="{5FDB6ACE-F49C-41CA-86D9-190A69A31A8F}" destId="{5FA70966-5210-4F6D-ACD1-2F1906F6F018}" srcOrd="1" destOrd="0" presId="urn:microsoft.com/office/officeart/2005/8/layout/rings+Icon"/>
    <dgm:cxn modelId="{4A9C72BA-4103-4AA3-A077-20781D73EEE2}" type="presParOf" srcId="{5FDB6ACE-F49C-41CA-86D9-190A69A31A8F}" destId="{AA3574AE-4309-4207-A557-08F58E7EA1C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F8B91-E6C2-488A-A042-FA38D41A0451}">
      <dsp:nvSpPr>
        <dsp:cNvPr id="0" name=""/>
        <dsp:cNvSpPr/>
      </dsp:nvSpPr>
      <dsp:spPr>
        <a:xfrm>
          <a:off x="590519" y="0"/>
          <a:ext cx="1511937" cy="1511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105 </a:t>
          </a:r>
          <a:r>
            <a:rPr lang="es-ES" sz="1600" kern="1200" dirty="0" smtClean="0"/>
            <a:t>Alicante</a:t>
          </a:r>
          <a:endParaRPr lang="es-ES" sz="1600" kern="1200" dirty="0"/>
        </a:p>
      </dsp:txBody>
      <dsp:txXfrm>
        <a:off x="811937" y="221415"/>
        <a:ext cx="1069101" cy="1069085"/>
      </dsp:txXfrm>
    </dsp:sp>
    <dsp:sp modelId="{5FA70966-5210-4F6D-ACD1-2F1906F6F018}">
      <dsp:nvSpPr>
        <dsp:cNvPr id="0" name=""/>
        <dsp:cNvSpPr/>
      </dsp:nvSpPr>
      <dsp:spPr>
        <a:xfrm>
          <a:off x="1368152" y="864097"/>
          <a:ext cx="1511937" cy="1511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221 </a:t>
          </a:r>
          <a:r>
            <a:rPr lang="es-ES" sz="1600" kern="1200" dirty="0" smtClean="0"/>
            <a:t>Valencia</a:t>
          </a:r>
          <a:endParaRPr lang="es-ES" sz="1600" kern="1200" dirty="0"/>
        </a:p>
      </dsp:txBody>
      <dsp:txXfrm>
        <a:off x="1589570" y="1085512"/>
        <a:ext cx="1069101" cy="1069085"/>
      </dsp:txXfrm>
    </dsp:sp>
    <dsp:sp modelId="{AA3574AE-4309-4207-A557-08F58E7EA1CD}">
      <dsp:nvSpPr>
        <dsp:cNvPr id="0" name=""/>
        <dsp:cNvSpPr/>
      </dsp:nvSpPr>
      <dsp:spPr>
        <a:xfrm>
          <a:off x="2146014" y="0"/>
          <a:ext cx="1511937" cy="1511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78 </a:t>
          </a:r>
          <a:r>
            <a:rPr lang="es-ES" sz="1600" kern="1200" dirty="0" smtClean="0"/>
            <a:t>Castellón</a:t>
          </a:r>
          <a:endParaRPr lang="es-ES" sz="1600" kern="1200" dirty="0"/>
        </a:p>
      </dsp:txBody>
      <dsp:txXfrm>
        <a:off x="2367432" y="221415"/>
        <a:ext cx="1069101" cy="106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94E0-ED3D-4477-AB9C-FEFFD59E8101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BB357-E96E-40FF-96EB-B2586D2AD0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41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3142-58AC-48D4-8700-8615DF096B5B}" type="datetimeFigureOut">
              <a:rPr lang="es-ES" smtClean="0"/>
              <a:t>30/11/2018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D53D-6231-4E56-8464-CE966D1EC3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747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D53D-6231-4E56-8464-CE966D1EC33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80FB-D55C-43C7-8DBA-C175FA8BA11F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A28E-C5F5-4BCE-B67B-5FEE5927019A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8D6D-07A9-42D9-9ABE-8E2EACFAB78E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1145-1D90-4A0B-8B17-CB28C1258226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DB03-F1EB-4A93-9224-083B0E27D241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15E4D4-8986-4189-BFB1-8543BED26275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82C3-D389-435B-BD9A-EB395D7D8D63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C463-BFA0-4F55-A61F-FE31780AAFA0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3E4A-FDF8-4627-82AA-62AF8C7C3633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B60C-5DCE-46F9-8DF2-053E41AAEEBD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0EE782-576B-44AD-B58A-F6C4A405AAD7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6DA7F0-A7EE-4A42-861E-BBE4982E3DB8}" type="datetime1">
              <a:rPr lang="es-ES" smtClean="0"/>
              <a:t>30/11/2018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750964-22B3-479E-913F-1DDDF16E09B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128792" cy="15457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Mapa de entidades y servicios al emprendimiento de la </a:t>
            </a:r>
            <a:r>
              <a:rPr lang="es-ES" dirty="0" err="1" smtClean="0">
                <a:solidFill>
                  <a:schemeClr val="accent4">
                    <a:lumMod val="75000"/>
                  </a:schemeClr>
                </a:solidFill>
              </a:rPr>
              <a:t>comunitat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 valenciana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381000"/>
            <a:ext cx="7416824" cy="153583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MAPA DEL ECOSISTEMA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sz="4000" b="1" dirty="0" smtClean="0">
                <a:solidFill>
                  <a:srgbClr val="0070C0"/>
                </a:solidFill>
              </a:rPr>
              <a:t>2018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5656" y="3068960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70C0"/>
                </a:solidFill>
              </a:rPr>
              <a:t>www.mapaemprendimientocv.com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31377"/>
            <a:ext cx="4526280" cy="1091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33697"/>
            <a:ext cx="1208482" cy="8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prstClr val="white">
                    <a:lumMod val="75000"/>
                  </a:prstClr>
                </a:solidFill>
              </a:rPr>
              <a:t>ECOSISTEMA CV</a:t>
            </a:r>
            <a:r>
              <a:rPr lang="es-ES" sz="2200" b="1" dirty="0" smtClean="0">
                <a:solidFill>
                  <a:prstClr val="white">
                    <a:lumMod val="75000"/>
                  </a:prstClr>
                </a:solidFill>
              </a:rPr>
              <a:t>. </a:t>
            </a:r>
            <a:r>
              <a:rPr lang="es-ES" sz="4000" b="1" dirty="0" smtClean="0">
                <a:solidFill>
                  <a:srgbClr val="0070C0"/>
                </a:solidFill>
              </a:rPr>
              <a:t>NUEVA </a:t>
            </a:r>
            <a:r>
              <a:rPr lang="es-ES" sz="4000" b="1" dirty="0" smtClean="0">
                <a:solidFill>
                  <a:srgbClr val="0070C0"/>
                </a:solidFill>
              </a:rPr>
              <a:t>WEB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04856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DOMINIOS: 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://ecosistemaemprendedorcv.com/</a:t>
            </a:r>
            <a:endParaRPr lang="es-E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OBJETIVOS: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Dar mayor visibilidad al ecosistema de agentes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Aumentar la visibilidad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del mapa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y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de los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recursos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disponibles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Mejorar la experiencia del usuario de Emprenemjunts</a:t>
            </a:r>
          </a:p>
          <a:p>
            <a:pPr marL="0" indent="0">
              <a:buNone/>
            </a:pP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chemeClr val="accent4">
                    <a:lumMod val="75000"/>
                  </a:schemeClr>
                </a:solidFill>
              </a:rPr>
              <a:t>CONTENIDO: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Entidades Ecosistema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Mapa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Recursos Emprendimiento: Guías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, Fichas, Manuales,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etc. </a:t>
            </a:r>
            <a:endParaRPr lang="es-ES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Metodologías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Servicios Valor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Añadido: BIK CEEI, 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SOMA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Tech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Hub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Tech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Market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4">
                    <a:lumMod val="75000"/>
                  </a:schemeClr>
                </a:solidFill>
              </a:rPr>
              <a:t>(Open </a:t>
            </a:r>
            <a:r>
              <a:rPr lang="es-ES" sz="2000" dirty="0" err="1" smtClean="0">
                <a:solidFill>
                  <a:schemeClr val="accent4">
                    <a:lumMod val="75000"/>
                  </a:schemeClr>
                </a:solidFill>
              </a:rPr>
              <a:t>Innovation</a:t>
            </a:r>
            <a:r>
              <a:rPr lang="es-ES" sz="200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800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9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prstClr val="white">
                    <a:lumMod val="75000"/>
                  </a:prstClr>
                </a:solidFill>
              </a:rPr>
              <a:t>ECOSISTEMA CV</a:t>
            </a:r>
            <a:r>
              <a:rPr lang="es-ES" sz="2200" b="1" dirty="0" smtClean="0">
                <a:solidFill>
                  <a:prstClr val="white">
                    <a:lumMod val="75000"/>
                  </a:prstClr>
                </a:solidFill>
              </a:rPr>
              <a:t>. </a:t>
            </a:r>
            <a:r>
              <a:rPr lang="es-ES" sz="4000" b="1" dirty="0" smtClean="0">
                <a:solidFill>
                  <a:srgbClr val="0070C0"/>
                </a:solidFill>
              </a:rPr>
              <a:t>NUEVA </a:t>
            </a:r>
            <a:r>
              <a:rPr lang="es-ES" sz="4000" b="1" dirty="0" smtClean="0">
                <a:solidFill>
                  <a:srgbClr val="0070C0"/>
                </a:solidFill>
              </a:rPr>
              <a:t>WEB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704856" cy="4464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800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6864" cy="43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" sz="2200" b="1" dirty="0">
                <a:solidFill>
                  <a:schemeClr val="bg1">
                    <a:lumMod val="75000"/>
                  </a:schemeClr>
                </a:solidFill>
              </a:rPr>
              <a:t>MAPA DEL </a:t>
            </a:r>
            <a:r>
              <a:rPr lang="es-ES" sz="2200" b="1" dirty="0" smtClean="0">
                <a:solidFill>
                  <a:schemeClr val="bg1">
                    <a:lumMod val="75000"/>
                  </a:schemeClr>
                </a:solidFill>
              </a:rPr>
              <a:t>ECOSISTEMA. </a:t>
            </a:r>
            <a:r>
              <a:rPr lang="es-ES" sz="3600" b="1" dirty="0" smtClean="0">
                <a:solidFill>
                  <a:srgbClr val="0070C0"/>
                </a:solidFill>
              </a:rPr>
              <a:t>SITUACIÓN ACTUAL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600" b="1" dirty="0" smtClean="0">
                <a:solidFill>
                  <a:srgbClr val="0070C0"/>
                </a:solidFill>
              </a:rPr>
              <a:t>DESCRIPCIÓN MAPA: 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Herramienta de 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consulta que </a:t>
            </a:r>
            <a:r>
              <a:rPr lang="es-ES" sz="1600" b="1" dirty="0" err="1">
                <a:solidFill>
                  <a:schemeClr val="accent5">
                    <a:lumMod val="75000"/>
                  </a:schemeClr>
                </a:solidFill>
              </a:rPr>
              <a:t>geolocaliza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las entidades y servicios de la Comunitat Valenciana que prestan servicios de emprendimiento, 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creación, consolidación y crecimiento </a:t>
            </a:r>
            <a:r>
              <a:rPr lang="es-ES" sz="1600" dirty="0">
                <a:solidFill>
                  <a:schemeClr val="accent5">
                    <a:lumMod val="75000"/>
                  </a:schemeClr>
                </a:solidFill>
              </a:rPr>
              <a:t>de las empresas.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58" y="2975468"/>
            <a:ext cx="4929291" cy="319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15816" y="251438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HOME/Inicio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prstClr val="white">
                    <a:lumMod val="75000"/>
                  </a:prstClr>
                </a:solidFill>
              </a:rPr>
              <a:t>MAPA DEL </a:t>
            </a:r>
            <a:r>
              <a:rPr lang="es-ES" sz="2400" b="1" dirty="0" smtClean="0">
                <a:solidFill>
                  <a:prstClr val="white">
                    <a:lumMod val="75000"/>
                  </a:prstClr>
                </a:solidFill>
              </a:rPr>
              <a:t>ECOSISTEMA. </a:t>
            </a:r>
            <a:r>
              <a:rPr lang="es-ES" sz="4000" b="1" dirty="0" smtClean="0">
                <a:solidFill>
                  <a:srgbClr val="0070C0"/>
                </a:solidFill>
              </a:rPr>
              <a:t>SITUACIÓN </a:t>
            </a:r>
            <a:r>
              <a:rPr lang="es-ES" sz="4000" b="1" dirty="0">
                <a:solidFill>
                  <a:srgbClr val="0070C0"/>
                </a:solidFill>
              </a:rPr>
              <a:t>ACTUAL</a:t>
            </a:r>
            <a:endParaRPr lang="es-ES" sz="4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4516" y="94426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CLASIFICACIÓN SEGÚN: </a:t>
            </a:r>
          </a:p>
          <a:p>
            <a:endParaRPr lang="es-E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u="sng" dirty="0" smtClean="0">
                <a:solidFill>
                  <a:schemeClr val="accent5">
                    <a:lumMod val="75000"/>
                  </a:schemeClr>
                </a:solidFill>
              </a:rPr>
              <a:t>Recursos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: Tipo de Entidad: Administraciones Publicas, Cámaras de Comercio, ADL, etc.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9552" y="2132856"/>
            <a:ext cx="7704856" cy="404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Administraciones Públicas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Centros Europeos Empresa e Innovación de la Comunitat Valenciana (CEEI CV)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Cámaras de comercio e industria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Entidades y organismos públicos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Agencias de desarrollo local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Mancomunidades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Vivero/Incubadora de empresas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Aceleradora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 err="1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Coworking</a:t>
            </a:r>
            <a:endParaRPr lang="es-ES" sz="1400" dirty="0">
              <a:solidFill>
                <a:srgbClr val="0E41B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Universidades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Escuelas de Negocio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Parques Científicos y Tecnológicos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Institutos Tecnológicos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Asociaciones empresariales, profesionales y cooperativas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Parques empresariales y polígonos industriales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 Light" panose="020F0302020204030204" pitchFamily="34" charset="0"/>
              <a:buChar char="-"/>
            </a:pPr>
            <a:r>
              <a:rPr lang="es-ES" sz="1400" dirty="0">
                <a:solidFill>
                  <a:srgbClr val="0E41B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Financiación (BBAA, SCR, Banca, etc.).</a:t>
            </a:r>
            <a:endParaRPr lang="es-ES" sz="1400" dirty="0">
              <a:solidFill>
                <a:srgbClr val="0E41B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solidFill>
                  <a:prstClr val="white">
                    <a:lumMod val="75000"/>
                  </a:prstClr>
                </a:solidFill>
              </a:rPr>
              <a:t>MAPA DEL </a:t>
            </a:r>
            <a:r>
              <a:rPr lang="es-ES" sz="2400" b="1" dirty="0" smtClean="0">
                <a:solidFill>
                  <a:prstClr val="white">
                    <a:lumMod val="75000"/>
                  </a:prstClr>
                </a:solidFill>
              </a:rPr>
              <a:t>ECOSISTEMA. </a:t>
            </a:r>
            <a:r>
              <a:rPr lang="es-ES" sz="4000" b="1" dirty="0" smtClean="0">
                <a:solidFill>
                  <a:srgbClr val="0070C0"/>
                </a:solidFill>
              </a:rPr>
              <a:t>SITUACIÓN </a:t>
            </a:r>
            <a:r>
              <a:rPr lang="es-ES" sz="4000" b="1" dirty="0">
                <a:solidFill>
                  <a:srgbClr val="0070C0"/>
                </a:solidFill>
              </a:rPr>
              <a:t>ACTUAL</a:t>
            </a:r>
            <a:endParaRPr lang="es-ES" sz="4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44516" y="94353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70C0"/>
                </a:solidFill>
              </a:rPr>
              <a:t>CLASIFICACIÓN SEGÚN: </a:t>
            </a:r>
          </a:p>
          <a:p>
            <a:endParaRPr lang="es-E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600" u="sng" dirty="0" smtClean="0">
                <a:solidFill>
                  <a:schemeClr val="accent5">
                    <a:lumMod val="75000"/>
                  </a:schemeClr>
                </a:solidFill>
              </a:rPr>
              <a:t>Cadena de valor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: Motivación, Creación, Consolidación y Crecimiento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259632" y="2132856"/>
          <a:ext cx="6552728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1422175"/>
                <a:gridCol w="2899484"/>
                <a:gridCol w="2231069"/>
              </a:tblGrid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7E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Motivación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7E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Creación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7E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Consolidación y Crecimiento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Dinamización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Idea/proyecto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Modelos de Negocio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Marketing-Mercados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Empresa/Análisis Viabilidad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Trámites (Jurídico, Laboral y Fiscal)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Protección Industrial e Intelectual (Patentes y Marcas)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Infraestructuras/Espacios Disponibles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Internacionalización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Empresarial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9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7632848" cy="4572000"/>
          </a:xfrm>
        </p:spPr>
        <p:txBody>
          <a:bodyPr/>
          <a:lstStyle/>
          <a:p>
            <a:pPr marL="0" indent="0">
              <a:buNone/>
            </a:pPr>
            <a:r>
              <a:rPr lang="es-ES" sz="1600" b="1" dirty="0" smtClean="0">
                <a:solidFill>
                  <a:srgbClr val="0070C0"/>
                </a:solidFill>
              </a:rPr>
              <a:t>CIFRAS MAPA</a:t>
            </a:r>
          </a:p>
          <a:p>
            <a:pPr marL="0" indent="0">
              <a:buNone/>
            </a:pPr>
            <a:endParaRPr lang="es-ES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</a:rPr>
              <a:t>Entidades activadas </a:t>
            </a:r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</a:rPr>
              <a:t>30/11/2018: </a:t>
            </a: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</a:rPr>
              <a:t>404</a:t>
            </a:r>
            <a:endParaRPr lang="es-ES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600" b="1" dirty="0" smtClean="0">
                <a:solidFill>
                  <a:schemeClr val="accent4">
                    <a:lumMod val="75000"/>
                  </a:schemeClr>
                </a:solidFill>
              </a:rPr>
              <a:t>Entidades por recurso: </a:t>
            </a:r>
          </a:p>
          <a:p>
            <a:pPr marL="0" indent="0">
              <a:buNone/>
            </a:pPr>
            <a:endParaRPr lang="es-E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" sz="2200" b="1" dirty="0">
                <a:solidFill>
                  <a:schemeClr val="bg1">
                    <a:lumMod val="75000"/>
                  </a:schemeClr>
                </a:solidFill>
              </a:rPr>
              <a:t>MAPA DEL </a:t>
            </a:r>
            <a:r>
              <a:rPr lang="es-ES" sz="2200" b="1" dirty="0" smtClean="0">
                <a:solidFill>
                  <a:schemeClr val="bg1">
                    <a:lumMod val="75000"/>
                  </a:schemeClr>
                </a:solidFill>
              </a:rPr>
              <a:t>ECOSISTEMA. </a:t>
            </a:r>
            <a:r>
              <a:rPr lang="es-ES" sz="3600" b="1" dirty="0" smtClean="0">
                <a:solidFill>
                  <a:srgbClr val="0070C0"/>
                </a:solidFill>
              </a:rPr>
              <a:t>SITUACIÓN ACTUAL</a:t>
            </a:r>
            <a:endParaRPr lang="es-ES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35679526"/>
              </p:ext>
            </p:extLst>
          </p:nvPr>
        </p:nvGraphicFramePr>
        <p:xfrm>
          <a:off x="4139952" y="1484784"/>
          <a:ext cx="42484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4034095"/>
            <a:ext cx="8280920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Aceleradoras: </a:t>
            </a:r>
            <a:r>
              <a:rPr lang="es-ES" sz="1400" dirty="0">
                <a:solidFill>
                  <a:srgbClr val="0070C0"/>
                </a:solidFill>
              </a:rPr>
              <a:t>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Administraciones públicas: </a:t>
            </a:r>
            <a:r>
              <a:rPr lang="es-ES" sz="1400" dirty="0">
                <a:solidFill>
                  <a:srgbClr val="0070C0"/>
                </a:solidFill>
              </a:rPr>
              <a:t>15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Agencias de Desarrollo Local: </a:t>
            </a:r>
            <a:r>
              <a:rPr lang="es-ES" sz="1400" dirty="0">
                <a:solidFill>
                  <a:srgbClr val="0070C0"/>
                </a:solidFill>
              </a:rPr>
              <a:t>62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Asociaciones Empresariales, Profesionales y Cooperativas: </a:t>
            </a:r>
            <a:r>
              <a:rPr lang="es-ES" sz="1400" dirty="0">
                <a:solidFill>
                  <a:srgbClr val="0070C0"/>
                </a:solidFill>
              </a:rPr>
              <a:t>41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Cámaras de Comercio e Industria: </a:t>
            </a:r>
            <a:r>
              <a:rPr lang="es-ES" sz="1400" dirty="0">
                <a:solidFill>
                  <a:srgbClr val="0070C0"/>
                </a:solidFill>
              </a:rPr>
              <a:t>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CEEI: </a:t>
            </a:r>
            <a:r>
              <a:rPr lang="es-ES" sz="1400" dirty="0">
                <a:solidFill>
                  <a:srgbClr val="0070C0"/>
                </a:solidFill>
              </a:rPr>
              <a:t>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Entidades y Organismos </a:t>
            </a:r>
            <a:r>
              <a:rPr lang="es-ES" sz="1400" dirty="0" smtClean="0"/>
              <a:t>públicos: </a:t>
            </a:r>
            <a:r>
              <a:rPr lang="es-ES" sz="1400" dirty="0" smtClean="0">
                <a:solidFill>
                  <a:srgbClr val="0070C0"/>
                </a:solidFill>
              </a:rPr>
              <a:t>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Escuelas </a:t>
            </a:r>
            <a:r>
              <a:rPr lang="es-ES" sz="1400" dirty="0"/>
              <a:t>de Negocio: </a:t>
            </a:r>
            <a:r>
              <a:rPr lang="es-ES" sz="1400" dirty="0" smtClean="0">
                <a:solidFill>
                  <a:srgbClr val="0070C0"/>
                </a:solidFill>
              </a:rPr>
              <a:t>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Financiación</a:t>
            </a:r>
            <a:r>
              <a:rPr lang="es-ES" sz="1400" dirty="0"/>
              <a:t>: </a:t>
            </a:r>
            <a:r>
              <a:rPr lang="es-ES" sz="1400" dirty="0">
                <a:solidFill>
                  <a:srgbClr val="0070C0"/>
                </a:solidFill>
              </a:rPr>
              <a:t>10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Institutos Tecnológicos: </a:t>
            </a:r>
            <a:r>
              <a:rPr lang="es-ES" sz="1400" dirty="0">
                <a:solidFill>
                  <a:srgbClr val="0070C0"/>
                </a:solidFill>
              </a:rPr>
              <a:t>5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Mancomunidades: </a:t>
            </a:r>
            <a:r>
              <a:rPr lang="es-ES" sz="1400" dirty="0">
                <a:solidFill>
                  <a:srgbClr val="0070C0"/>
                </a:solidFill>
              </a:rPr>
              <a:t>26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Parques Científicos y tecnológicos: </a:t>
            </a:r>
            <a:r>
              <a:rPr lang="es-ES" sz="1400" dirty="0">
                <a:solidFill>
                  <a:srgbClr val="0070C0"/>
                </a:solidFill>
              </a:rPr>
              <a:t>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Parques Empresariales y Polígonos industriales: </a:t>
            </a:r>
            <a:r>
              <a:rPr lang="es-ES" sz="1400" dirty="0">
                <a:solidFill>
                  <a:srgbClr val="0070C0"/>
                </a:solidFill>
              </a:rPr>
              <a:t>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Universidades: </a:t>
            </a:r>
            <a:r>
              <a:rPr lang="es-ES" sz="1400" dirty="0">
                <a:solidFill>
                  <a:srgbClr val="0070C0"/>
                </a:solidFill>
              </a:rPr>
              <a:t>18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/>
              <a:t>Vivero/Incubadora empresas: </a:t>
            </a:r>
            <a:r>
              <a:rPr lang="es-ES" sz="1400" dirty="0">
                <a:solidFill>
                  <a:srgbClr val="0070C0"/>
                </a:solidFill>
              </a:rPr>
              <a:t>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62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27048"/>
            <a:ext cx="8208912" cy="4782272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DDDDDD"/>
              </a:buClr>
              <a:buNone/>
            </a:pPr>
            <a:r>
              <a:rPr lang="es-ES" sz="1600" b="1" dirty="0" smtClean="0">
                <a:solidFill>
                  <a:srgbClr val="0070C0"/>
                </a:solidFill>
              </a:rPr>
              <a:t>CARACTERISTICAS</a:t>
            </a:r>
            <a:endParaRPr lang="es-ES" sz="1600" b="1" dirty="0" smtClean="0">
              <a:solidFill>
                <a:srgbClr val="0070C0"/>
              </a:solidFill>
            </a:endParaRPr>
          </a:p>
          <a:p>
            <a:pPr marL="0" lvl="0" indent="0">
              <a:buClr>
                <a:srgbClr val="DDDDDD"/>
              </a:buClr>
              <a:buNone/>
            </a:pPr>
            <a:endParaRPr lang="es-ES" sz="16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800" b="1" dirty="0" smtClean="0">
                <a:solidFill>
                  <a:schemeClr val="accent5">
                    <a:lumMod val="75000"/>
                  </a:schemeClr>
                </a:solidFill>
              </a:rPr>
              <a:t>CONTACTA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Buzón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de consultas o formulario de inscripción con datos básicos </a:t>
            </a:r>
            <a:endParaRPr lang="es-E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800" b="1" dirty="0" smtClean="0">
                <a:solidFill>
                  <a:schemeClr val="accent5">
                    <a:lumMod val="75000"/>
                  </a:schemeClr>
                </a:solidFill>
              </a:rPr>
              <a:t>DÓNDE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filtros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de provincia, comarca y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localidad</a:t>
            </a:r>
            <a:endParaRPr lang="es-ES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desplegable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entidades</a:t>
            </a:r>
            <a:endParaRPr lang="es-ES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pop-up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que se abre con cada entidad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y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añade </a:t>
            </a: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</a:rPr>
              <a:t>información relevante</a:t>
            </a:r>
            <a:endParaRPr lang="es-ES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s-ES" sz="2200" b="1" dirty="0">
                <a:solidFill>
                  <a:schemeClr val="bg1">
                    <a:lumMod val="75000"/>
                  </a:schemeClr>
                </a:solidFill>
              </a:rPr>
              <a:t>MAPA DEL </a:t>
            </a:r>
            <a:r>
              <a:rPr lang="es-ES" sz="2200" b="1" dirty="0" smtClean="0">
                <a:solidFill>
                  <a:schemeClr val="bg1">
                    <a:lumMod val="75000"/>
                  </a:schemeClr>
                </a:solidFill>
              </a:rPr>
              <a:t>ECOSISTEMA. </a:t>
            </a:r>
            <a:r>
              <a:rPr lang="es-ES" sz="3600" b="1" dirty="0" smtClean="0">
                <a:solidFill>
                  <a:srgbClr val="0070C0"/>
                </a:solidFill>
              </a:rPr>
              <a:t>SITUACIÓN ACTUAL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737768" cy="16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Autofit/>
          </a:bodyPr>
          <a:lstStyle/>
          <a:p>
            <a:r>
              <a:rPr lang="es-ES" sz="2200" b="1" dirty="0">
                <a:solidFill>
                  <a:prstClr val="white">
                    <a:lumMod val="75000"/>
                  </a:prstClr>
                </a:solidFill>
              </a:rPr>
              <a:t>MAPA DEL </a:t>
            </a:r>
            <a:r>
              <a:rPr lang="es-ES" sz="2200" b="1" dirty="0" smtClean="0">
                <a:solidFill>
                  <a:prstClr val="white">
                    <a:lumMod val="75000"/>
                  </a:prstClr>
                </a:solidFill>
              </a:rPr>
              <a:t>ECOSISTEMA. </a:t>
            </a:r>
            <a:r>
              <a:rPr lang="es-ES" sz="3600" b="1" dirty="0" smtClean="0">
                <a:solidFill>
                  <a:srgbClr val="0070C0"/>
                </a:solidFill>
              </a:rPr>
              <a:t>SITUACIÓN </a:t>
            </a:r>
            <a:r>
              <a:rPr lang="es-ES" sz="3600" b="1" dirty="0">
                <a:solidFill>
                  <a:srgbClr val="0070C0"/>
                </a:solidFill>
              </a:rPr>
              <a:t>ACTUAL</a:t>
            </a:r>
            <a:endParaRPr lang="es-ES" sz="3600" dirty="0"/>
          </a:p>
        </p:txBody>
      </p:sp>
      <p:sp>
        <p:nvSpPr>
          <p:cNvPr id="8" name="7 Marcador de contenido"/>
          <p:cNvSpPr txBox="1">
            <a:spLocks noGrp="1"/>
          </p:cNvSpPr>
          <p:nvPr>
            <p:ph sz="quarter" idx="1"/>
          </p:nvPr>
        </p:nvSpPr>
        <p:spPr>
          <a:xfrm>
            <a:off x="539552" y="148478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1600" b="1" dirty="0" smtClean="0">
                <a:solidFill>
                  <a:srgbClr val="0070C0"/>
                </a:solidFill>
              </a:rPr>
              <a:t>FICHA DE ENTIDAD. </a:t>
            </a: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</a:rPr>
              <a:t>Cuando el usuario selecciona un recurso concreto, el mapa le lleva a la ficha que la entidad tiene en Emprenemjunts, con descripción de actividad y datos de contacto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2" y="2492896"/>
            <a:ext cx="5580841" cy="36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9723"/>
            <a:ext cx="3744416" cy="30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576064"/>
          </a:xfrm>
        </p:spPr>
        <p:txBody>
          <a:bodyPr>
            <a:noAutofit/>
          </a:bodyPr>
          <a:lstStyle/>
          <a:p>
            <a:r>
              <a:rPr lang="es-ES" sz="2200" b="1" dirty="0">
                <a:solidFill>
                  <a:prstClr val="white">
                    <a:lumMod val="75000"/>
                  </a:prstClr>
                </a:solidFill>
              </a:rPr>
              <a:t>MAPA DEL </a:t>
            </a:r>
            <a:r>
              <a:rPr lang="es-ES" sz="2200" b="1" dirty="0" smtClean="0">
                <a:solidFill>
                  <a:prstClr val="white">
                    <a:lumMod val="75000"/>
                  </a:prstClr>
                </a:solidFill>
              </a:rPr>
              <a:t>ECOSISTEMA. </a:t>
            </a:r>
            <a:r>
              <a:rPr lang="es-ES" sz="3600" b="1" dirty="0" smtClean="0">
                <a:solidFill>
                  <a:srgbClr val="0070C0"/>
                </a:solidFill>
              </a:rPr>
              <a:t>SITUACIÓN </a:t>
            </a:r>
            <a:r>
              <a:rPr lang="es-ES" sz="3600" b="1" dirty="0">
                <a:solidFill>
                  <a:srgbClr val="0070C0"/>
                </a:solidFill>
              </a:rPr>
              <a:t>ACTUAL</a:t>
            </a:r>
            <a:endParaRPr lang="es-ES" sz="3600" dirty="0"/>
          </a:p>
        </p:txBody>
      </p:sp>
      <p:sp>
        <p:nvSpPr>
          <p:cNvPr id="8" name="7 Marcador de contenido"/>
          <p:cNvSpPr txBox="1">
            <a:spLocks noGrp="1"/>
          </p:cNvSpPr>
          <p:nvPr>
            <p:ph sz="quarter" idx="1"/>
          </p:nvPr>
        </p:nvSpPr>
        <p:spPr>
          <a:xfrm>
            <a:off x="539552" y="1484784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1600" b="1" dirty="0" smtClean="0">
                <a:solidFill>
                  <a:srgbClr val="0070C0"/>
                </a:solidFill>
              </a:rPr>
              <a:t>INTENSIDAD DE SERVICIO</a:t>
            </a:r>
            <a:endParaRPr lang="es-E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026" t="19600" r="60074" b="16001"/>
          <a:stretch/>
        </p:blipFill>
        <p:spPr>
          <a:xfrm>
            <a:off x="3203848" y="912334"/>
            <a:ext cx="4752528" cy="54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Coordinación del ECOSISTEMA EMPRENDEDOR CV</a:t>
            </a:r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Consolidación del Mapa de Entidades y Servicios de la </a:t>
            </a:r>
            <a:r>
              <a:rPr lang="es-ES" sz="1400" dirty="0" err="1" smtClean="0">
                <a:solidFill>
                  <a:schemeClr val="accent5">
                    <a:lumMod val="75000"/>
                  </a:schemeClr>
                </a:solidFill>
              </a:rPr>
              <a:t>Comunitat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 Valenciana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405 e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ntidades 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activadas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500" dirty="0" smtClean="0">
                <a:solidFill>
                  <a:schemeClr val="accent5">
                    <a:lumMod val="75000"/>
                  </a:schemeClr>
                </a:solidFill>
              </a:rPr>
              <a:t>15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reuniones grupales con agentes del territorio para análisis de necesidades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28 reuniones individuales para medición de intensidad de servicio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Focus Pyme y </a:t>
            </a: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Emprendimiento 2017</a:t>
            </a:r>
            <a:endParaRPr lang="es-E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25 eventos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rgbClr val="5F5F5F">
                    <a:lumMod val="75000"/>
                  </a:srgbClr>
                </a:solidFill>
              </a:rPr>
              <a:t>4.855 </a:t>
            </a:r>
            <a:r>
              <a:rPr lang="es-ES" sz="1400" dirty="0" smtClean="0">
                <a:solidFill>
                  <a:srgbClr val="5F5F5F">
                    <a:lumMod val="75000"/>
                  </a:srgbClr>
                </a:solidFill>
              </a:rPr>
              <a:t>asistentes</a:t>
            </a:r>
            <a:endParaRPr lang="es-E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Emprenemjunts 2017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4.565 contenidos publicados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2.870.000 visitas, un 18% más que el año anterior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1.200.000 visitantes distintos, un 26% más que el año anterior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965 empresas dadas de alta y más de 2.000.000 visitas a sus contenidos publicados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Metodologías Servicio Valor </a:t>
            </a: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Añadido 2017 2018</a:t>
            </a:r>
            <a:endParaRPr lang="es-E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>
                <a:solidFill>
                  <a:schemeClr val="accent5">
                    <a:lumMod val="75000"/>
                  </a:schemeClr>
                </a:solidFill>
              </a:rPr>
              <a:t>BIK CEEI </a:t>
            </a:r>
            <a:endParaRPr lang="es-E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SOMA </a:t>
            </a:r>
            <a:r>
              <a:rPr lang="es-ES" sz="1400" dirty="0" err="1" smtClean="0">
                <a:solidFill>
                  <a:schemeClr val="accent5">
                    <a:lumMod val="75000"/>
                  </a:schemeClr>
                </a:solidFill>
              </a:rPr>
              <a:t>Tech</a:t>
            </a:r>
            <a:r>
              <a:rPr lang="es-E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accent5">
                    <a:lumMod val="75000"/>
                  </a:schemeClr>
                </a:solidFill>
              </a:rPr>
              <a:t>Hub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err="1">
                <a:solidFill>
                  <a:srgbClr val="5F5F5F">
                    <a:lumMod val="75000"/>
                  </a:srgbClr>
                </a:solidFill>
              </a:rPr>
              <a:t>Tech</a:t>
            </a:r>
            <a:r>
              <a:rPr lang="es-ES" sz="1400" dirty="0">
                <a:solidFill>
                  <a:srgbClr val="5F5F5F">
                    <a:lumMod val="75000"/>
                  </a:srgbClr>
                </a:solidFill>
              </a:rPr>
              <a:t> </a:t>
            </a:r>
            <a:r>
              <a:rPr lang="es-ES" sz="1400" dirty="0" err="1">
                <a:solidFill>
                  <a:srgbClr val="5F5F5F">
                    <a:lumMod val="75000"/>
                  </a:srgbClr>
                </a:solidFill>
              </a:rPr>
              <a:t>to</a:t>
            </a:r>
            <a:r>
              <a:rPr lang="es-ES" sz="1400" dirty="0">
                <a:solidFill>
                  <a:srgbClr val="5F5F5F">
                    <a:lumMod val="75000"/>
                  </a:srgbClr>
                </a:solidFill>
              </a:rPr>
              <a:t> </a:t>
            </a:r>
            <a:r>
              <a:rPr lang="es-ES" sz="1400" dirty="0" err="1" smtClean="0">
                <a:solidFill>
                  <a:srgbClr val="5F5F5F">
                    <a:lumMod val="75000"/>
                  </a:srgbClr>
                </a:solidFill>
              </a:rPr>
              <a:t>Market</a:t>
            </a:r>
            <a:endParaRPr lang="es-ES" sz="1400" dirty="0" smtClean="0">
              <a:solidFill>
                <a:srgbClr val="5F5F5F">
                  <a:lumMod val="75000"/>
                </a:srgbClr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5F5F5F">
                    <a:lumMod val="75000"/>
                  </a:srgbClr>
                </a:solidFill>
              </a:rPr>
              <a:t>Otros (Open </a:t>
            </a:r>
            <a:r>
              <a:rPr lang="es-ES" sz="1400" dirty="0" err="1" smtClean="0">
                <a:solidFill>
                  <a:srgbClr val="5F5F5F">
                    <a:lumMod val="75000"/>
                  </a:srgbClr>
                </a:solidFill>
              </a:rPr>
              <a:t>Innovation</a:t>
            </a:r>
            <a:r>
              <a:rPr lang="es-ES" sz="1400" dirty="0" smtClean="0">
                <a:solidFill>
                  <a:srgbClr val="5F5F5F">
                    <a:lumMod val="75000"/>
                  </a:srgbClr>
                </a:solidFill>
              </a:rPr>
              <a:t>)</a:t>
            </a:r>
            <a:endParaRPr lang="es-ES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s-E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2344" y="3888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RESULTADOS </a:t>
            </a:r>
            <a:r>
              <a:rPr lang="es-ES" sz="3600" b="1" dirty="0">
                <a:solidFill>
                  <a:srgbClr val="0070C0"/>
                </a:solidFill>
              </a:rPr>
              <a:t>CEEI CV </a:t>
            </a:r>
            <a:r>
              <a:rPr lang="es-ES" sz="3600" b="1" dirty="0" smtClean="0">
                <a:solidFill>
                  <a:srgbClr val="0070C0"/>
                </a:solidFill>
              </a:rPr>
              <a:t>2017 2018</a:t>
            </a:r>
            <a:r>
              <a:rPr lang="es-ES" sz="3600" b="1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endParaRPr lang="es-E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565</Words>
  <Application>Microsoft Office PowerPoint</Application>
  <PresentationFormat>Presentación en pantalla (4:3)</PresentationFormat>
  <Paragraphs>139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Civil</vt:lpstr>
      <vt:lpstr>MAPA DEL ECOSISTEMA 2018</vt:lpstr>
      <vt:lpstr>MAPA DEL ECOSISTEMA. SITUACIÓN ACTUAL</vt:lpstr>
      <vt:lpstr>MAPA DEL ECOSISTEMA. SITUACIÓN ACTUAL</vt:lpstr>
      <vt:lpstr>MAPA DEL ECOSISTEMA. SITUACIÓN ACTUAL</vt:lpstr>
      <vt:lpstr>MAPA DEL ECOSISTEMA. SITUACIÓN ACTUAL</vt:lpstr>
      <vt:lpstr>MAPA DEL ECOSISTEMA. SITUACIÓN ACTUAL</vt:lpstr>
      <vt:lpstr>MAPA DEL ECOSISTEMA. SITUACIÓN ACTUAL</vt:lpstr>
      <vt:lpstr>MAPA DEL ECOSISTEMA. SITUACIÓN ACTUAL</vt:lpstr>
      <vt:lpstr>Presentación de PowerPoint</vt:lpstr>
      <vt:lpstr>ECOSISTEMA CV. NUEVA WEB</vt:lpstr>
      <vt:lpstr>ECOSISTEMA CV. NUEVA 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Amparo Cervera</dc:creator>
  <cp:lastModifiedBy>Luis Miguel</cp:lastModifiedBy>
  <cp:revision>72</cp:revision>
  <cp:lastPrinted>2018-03-01T10:21:51Z</cp:lastPrinted>
  <dcterms:created xsi:type="dcterms:W3CDTF">2016-02-26T11:40:47Z</dcterms:created>
  <dcterms:modified xsi:type="dcterms:W3CDTF">2018-11-30T08:37:35Z</dcterms:modified>
</cp:coreProperties>
</file>