
<file path=[Content_Types].xml><?xml version="1.0" encoding="utf-8"?>
<Types xmlns="http://schemas.openxmlformats.org/package/2006/content-types">
  <Default Extension="bmp" ContentType="image/bmp"/>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4"/>
  </p:sldMasterIdLst>
  <p:notesMasterIdLst>
    <p:notesMasterId r:id="rId13"/>
  </p:notesMasterIdLst>
  <p:handoutMasterIdLst>
    <p:handoutMasterId r:id="rId14"/>
  </p:handoutMasterIdLst>
  <p:sldIdLst>
    <p:sldId id="256" r:id="rId5"/>
    <p:sldId id="259" r:id="rId6"/>
    <p:sldId id="263" r:id="rId7"/>
    <p:sldId id="264" r:id="rId8"/>
    <p:sldId id="265" r:id="rId9"/>
    <p:sldId id="269" r:id="rId10"/>
    <p:sldId id="270" r:id="rId11"/>
    <p:sldId id="268" r:id="rId12"/>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52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5" autoAdjust="0"/>
    <p:restoredTop sz="94605" autoAdjust="0"/>
  </p:normalViewPr>
  <p:slideViewPr>
    <p:cSldViewPr snapToGrid="0">
      <p:cViewPr varScale="1">
        <p:scale>
          <a:sx n="111" d="100"/>
          <a:sy n="111" d="100"/>
        </p:scale>
        <p:origin x="440" y="192"/>
      </p:cViewPr>
      <p:guideLst/>
    </p:cSldViewPr>
  </p:slideViewPr>
  <p:notesTextViewPr>
    <p:cViewPr>
      <p:scale>
        <a:sx n="1" d="1"/>
        <a:sy n="1" d="1"/>
      </p:scale>
      <p:origin x="0" y="0"/>
    </p:cViewPr>
  </p:notesTextViewPr>
  <p:notesViewPr>
    <p:cSldViewPr snapToGrid="0">
      <p:cViewPr varScale="1">
        <p:scale>
          <a:sx n="89" d="100"/>
          <a:sy n="89" d="100"/>
        </p:scale>
        <p:origin x="37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8627C86-0A06-4AFA-8619-4771DB488B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855E16A4-9F40-442F-BB9F-5DB89B117B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C978BB-17AB-49B9-831D-E0A226C1140D}" type="datetimeFigureOut">
              <a:rPr lang="es-ES" smtClean="0"/>
              <a:t>29/11/21</a:t>
            </a:fld>
            <a:endParaRPr lang="es-ES"/>
          </a:p>
        </p:txBody>
      </p:sp>
      <p:sp>
        <p:nvSpPr>
          <p:cNvPr id="4" name="Marcador de pie de página 3">
            <a:extLst>
              <a:ext uri="{FF2B5EF4-FFF2-40B4-BE49-F238E27FC236}">
                <a16:creationId xmlns:a16="http://schemas.microsoft.com/office/drawing/2014/main" id="{8979291C-8864-4C7E-9BE1-CEDDECE510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9BD830B5-FE2A-42D4-930A-4CC171CE8A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1516F7-CC4C-4572-9A13-9CBD1F476B2D}" type="slidenum">
              <a:rPr lang="es-ES" smtClean="0"/>
              <a:t>‹Nº›</a:t>
            </a:fld>
            <a:endParaRPr lang="es-ES"/>
          </a:p>
        </p:txBody>
      </p:sp>
    </p:spTree>
    <p:extLst>
      <p:ext uri="{BB962C8B-B14F-4D97-AF65-F5344CB8AC3E}">
        <p14:creationId xmlns:p14="http://schemas.microsoft.com/office/powerpoint/2010/main" val="776330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7C793-600A-4516-927F-947C954D8023}" type="datetimeFigureOut">
              <a:rPr lang="es-ES" noProof="0" smtClean="0"/>
              <a:t>29/11/21</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dirty="0"/>
              <a:t>Editar estilos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48D66D-B8C4-4C71-AFDB-4F8602FE9580}" type="slidenum">
              <a:rPr lang="es-ES" noProof="0" smtClean="0"/>
              <a:t>‹Nº›</a:t>
            </a:fld>
            <a:endParaRPr lang="es-ES" noProof="0"/>
          </a:p>
        </p:txBody>
      </p:sp>
    </p:spTree>
    <p:extLst>
      <p:ext uri="{BB962C8B-B14F-4D97-AF65-F5344CB8AC3E}">
        <p14:creationId xmlns:p14="http://schemas.microsoft.com/office/powerpoint/2010/main" val="316206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948D66D-B8C4-4C71-AFDB-4F8602FE9580}" type="slidenum">
              <a:rPr lang="es-ES" smtClean="0"/>
              <a:t>1</a:t>
            </a:fld>
            <a:endParaRPr lang="es-ES"/>
          </a:p>
        </p:txBody>
      </p:sp>
    </p:spTree>
    <p:extLst>
      <p:ext uri="{BB962C8B-B14F-4D97-AF65-F5344CB8AC3E}">
        <p14:creationId xmlns:p14="http://schemas.microsoft.com/office/powerpoint/2010/main" val="1797034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948D66D-B8C4-4C71-AFDB-4F8602FE9580}" type="slidenum">
              <a:rPr lang="es-ES" smtClean="0"/>
              <a:t>2</a:t>
            </a:fld>
            <a:endParaRPr lang="es-ES"/>
          </a:p>
        </p:txBody>
      </p:sp>
    </p:spTree>
    <p:extLst>
      <p:ext uri="{BB962C8B-B14F-4D97-AF65-F5344CB8AC3E}">
        <p14:creationId xmlns:p14="http://schemas.microsoft.com/office/powerpoint/2010/main" val="3913282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948D66D-B8C4-4C71-AFDB-4F8602FE9580}" type="slidenum">
              <a:rPr lang="es-ES" smtClean="0"/>
              <a:t>4</a:t>
            </a:fld>
            <a:endParaRPr lang="es-ES"/>
          </a:p>
        </p:txBody>
      </p:sp>
    </p:spTree>
    <p:extLst>
      <p:ext uri="{BB962C8B-B14F-4D97-AF65-F5344CB8AC3E}">
        <p14:creationId xmlns:p14="http://schemas.microsoft.com/office/powerpoint/2010/main" val="2138338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948D66D-B8C4-4C71-AFDB-4F8602FE9580}" type="slidenum">
              <a:rPr lang="es-ES" smtClean="0"/>
              <a:t>5</a:t>
            </a:fld>
            <a:endParaRPr lang="es-ES"/>
          </a:p>
        </p:txBody>
      </p:sp>
    </p:spTree>
    <p:extLst>
      <p:ext uri="{BB962C8B-B14F-4D97-AF65-F5344CB8AC3E}">
        <p14:creationId xmlns:p14="http://schemas.microsoft.com/office/powerpoint/2010/main" val="1101366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ectángulo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ángulo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ángulo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ángulo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upo 3"/>
          <p:cNvGrpSpPr/>
          <p:nvPr/>
        </p:nvGrpSpPr>
        <p:grpSpPr>
          <a:xfrm>
            <a:off x="5250180" y="1267730"/>
            <a:ext cx="1691640" cy="645295"/>
            <a:chOff x="5318306" y="1386268"/>
            <a:chExt cx="1567331" cy="645295"/>
          </a:xfrm>
        </p:grpSpPr>
        <p:cxnSp>
          <p:nvCxnSpPr>
            <p:cNvPr id="17" name="Conector recto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ítulo 1"/>
          <p:cNvSpPr>
            <a:spLocks noGrp="1"/>
          </p:cNvSpPr>
          <p:nvPr>
            <p:ph type="ctrTitle"/>
          </p:nvPr>
        </p:nvSpPr>
        <p:spPr>
          <a:xfrm>
            <a:off x="1561708" y="2091263"/>
            <a:ext cx="9068586" cy="2590800"/>
          </a:xfrm>
        </p:spPr>
        <p:txBody>
          <a:bodyPr tIns="45720" bIns="45720"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pPr rtl="0"/>
            <a:r>
              <a:rPr lang="es-ES" noProof="0"/>
              <a:t>Haga clic para modificar el estilo de título del patrón</a:t>
            </a:r>
          </a:p>
        </p:txBody>
      </p:sp>
      <p:sp>
        <p:nvSpPr>
          <p:cNvPr id="3" name="Subtítulo 2"/>
          <p:cNvSpPr>
            <a:spLocks noGrp="1"/>
          </p:cNvSpPr>
          <p:nvPr>
            <p:ph type="subTitle" idx="1"/>
          </p:nvPr>
        </p:nvSpPr>
        <p:spPr>
          <a:xfrm>
            <a:off x="1562100" y="4682062"/>
            <a:ext cx="9070848" cy="457201"/>
          </a:xfrm>
        </p:spPr>
        <p:txBody>
          <a:bodyPr rtlCol="0">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p>
        </p:txBody>
      </p:sp>
      <p:sp>
        <p:nvSpPr>
          <p:cNvPr id="20" name="Marcador de posición de fecha 19"/>
          <p:cNvSpPr>
            <a:spLocks noGrp="1"/>
          </p:cNvSpPr>
          <p:nvPr>
            <p:ph type="dt" sz="half" idx="10"/>
          </p:nvPr>
        </p:nvSpPr>
        <p:spPr>
          <a:xfrm>
            <a:off x="5318760" y="1341255"/>
            <a:ext cx="1554480" cy="527213"/>
          </a:xfrm>
        </p:spPr>
        <p:txBody>
          <a:bodyPr rtlCol="0"/>
          <a:lstStyle>
            <a:lvl1pPr algn="ctr">
              <a:defRPr sz="1300" spc="0" baseline="0">
                <a:solidFill>
                  <a:srgbClr val="FFFFFF"/>
                </a:solidFill>
                <a:latin typeface="+mn-lt"/>
              </a:defRPr>
            </a:lvl1pPr>
          </a:lstStyle>
          <a:p>
            <a:pPr rtl="0"/>
            <a:fld id="{7610C9F1-60D2-4D1C-B89C-9F9966ED900D}" type="datetime1">
              <a:rPr lang="es-ES" noProof="0" smtClean="0"/>
              <a:t>29/11/21</a:t>
            </a:fld>
            <a:endParaRPr lang="es-ES" noProof="0"/>
          </a:p>
        </p:txBody>
      </p:sp>
      <p:sp>
        <p:nvSpPr>
          <p:cNvPr id="21" name="Marcador de posición de pie de página 20"/>
          <p:cNvSpPr>
            <a:spLocks noGrp="1"/>
          </p:cNvSpPr>
          <p:nvPr>
            <p:ph type="ftr" sz="quarter" idx="11"/>
          </p:nvPr>
        </p:nvSpPr>
        <p:spPr>
          <a:xfrm>
            <a:off x="1453896" y="5212080"/>
            <a:ext cx="5905500" cy="228600"/>
          </a:xfrm>
        </p:spPr>
        <p:txBody>
          <a:bodyPr rtlCol="0"/>
          <a:lstStyle>
            <a:lvl1pPr algn="l">
              <a:defRPr>
                <a:solidFill>
                  <a:schemeClr val="tx2"/>
                </a:solidFill>
              </a:defRPr>
            </a:lvl1pPr>
          </a:lstStyle>
          <a:p>
            <a:pPr rtl="0"/>
            <a:endParaRPr lang="es-ES" noProof="0"/>
          </a:p>
        </p:txBody>
      </p:sp>
      <p:sp>
        <p:nvSpPr>
          <p:cNvPr id="22" name="Marcador de posición de número de diapositiva 21"/>
          <p:cNvSpPr>
            <a:spLocks noGrp="1"/>
          </p:cNvSpPr>
          <p:nvPr>
            <p:ph type="sldNum" sz="quarter" idx="12"/>
          </p:nvPr>
        </p:nvSpPr>
        <p:spPr>
          <a:xfrm>
            <a:off x="8606919" y="5212080"/>
            <a:ext cx="2111881" cy="228600"/>
          </a:xfrm>
        </p:spPr>
        <p:txBody>
          <a:bodyPr rtlCol="0"/>
          <a:lstStyle>
            <a:lvl1pPr>
              <a:defRPr>
                <a:solidFill>
                  <a:schemeClr val="tx2"/>
                </a:solidFill>
              </a:defRPr>
            </a:lvl1pPr>
          </a:lstStyle>
          <a:p>
            <a:pPr rtl="0"/>
            <a:fld id="{4FAB73BC-B049-4115-A692-8D63A059BFB8}" type="slidenum">
              <a:rPr lang="es-ES" noProof="0" smtClean="0"/>
              <a:pPr rtl="0"/>
              <a:t>‹Nº›</a:t>
            </a:fld>
            <a:endParaRPr lang="es-E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lvl1pPr>
              <a:defRPr>
                <a:solidFill>
                  <a:schemeClr val="tx2"/>
                </a:solidFill>
              </a:defRPr>
            </a:lvl1pPr>
          </a:lstStyle>
          <a:p>
            <a:pPr rtl="0"/>
            <a:fld id="{DE404415-8C3B-4357-9F1F-F89AF8F0CE05}" type="datetime1">
              <a:rPr lang="es-ES" noProof="0" smtClean="0"/>
              <a:t>29/11/21</a:t>
            </a:fld>
            <a:endParaRPr lang="es-ES" noProof="0"/>
          </a:p>
        </p:txBody>
      </p:sp>
      <p:sp>
        <p:nvSpPr>
          <p:cNvPr id="5" name="Marcador de posición de pie de página 4"/>
          <p:cNvSpPr>
            <a:spLocks noGrp="1"/>
          </p:cNvSpPr>
          <p:nvPr>
            <p:ph type="ftr" sz="quarter" idx="11"/>
          </p:nvPr>
        </p:nvSpPr>
        <p:spPr/>
        <p:txBody>
          <a:bodyPr rtlCol="0"/>
          <a:lstStyle>
            <a:lvl1pPr>
              <a:defRPr>
                <a:solidFill>
                  <a:schemeClr val="tx2"/>
                </a:solidFill>
              </a:defRPr>
            </a:lvl1pPr>
          </a:lstStyle>
          <a:p>
            <a:pPr rtl="0"/>
            <a:endParaRPr lang="es-ES" noProof="0"/>
          </a:p>
        </p:txBody>
      </p:sp>
      <p:sp>
        <p:nvSpPr>
          <p:cNvPr id="6" name="Marcador de posición de número de diapositiva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s-ES" noProof="0" smtClean="0"/>
              <a:pPr rtl="0"/>
              <a:t>‹Nº›</a:t>
            </a:fld>
            <a:endParaRPr lang="es-E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991600" y="762000"/>
            <a:ext cx="2362200" cy="5257800"/>
          </a:xfrm>
        </p:spPr>
        <p:txBody>
          <a:bodyPr vert="eaVert"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838200" y="762000"/>
            <a:ext cx="8077200" cy="5257800"/>
          </a:xfrm>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lvl1pPr>
              <a:defRPr>
                <a:solidFill>
                  <a:schemeClr val="tx2"/>
                </a:solidFill>
              </a:defRPr>
            </a:lvl1pPr>
          </a:lstStyle>
          <a:p>
            <a:pPr rtl="0"/>
            <a:fld id="{986A27CE-E4FF-4E4C-90C6-74D29C6C5B05}" type="datetime1">
              <a:rPr lang="es-ES" noProof="0" smtClean="0"/>
              <a:t>29/11/21</a:t>
            </a:fld>
            <a:endParaRPr lang="es-ES" noProof="0"/>
          </a:p>
        </p:txBody>
      </p:sp>
      <p:sp>
        <p:nvSpPr>
          <p:cNvPr id="5" name="Marcador de posición de pie de página 4"/>
          <p:cNvSpPr>
            <a:spLocks noGrp="1"/>
          </p:cNvSpPr>
          <p:nvPr>
            <p:ph type="ftr" sz="quarter" idx="11"/>
          </p:nvPr>
        </p:nvSpPr>
        <p:spPr/>
        <p:txBody>
          <a:bodyPr rtlCol="0"/>
          <a:lstStyle>
            <a:lvl1pPr>
              <a:defRPr>
                <a:solidFill>
                  <a:schemeClr val="tx2"/>
                </a:solidFill>
              </a:defRPr>
            </a:lvl1pPr>
          </a:lstStyle>
          <a:p>
            <a:pPr rtl="0"/>
            <a:endParaRPr lang="es-ES" noProof="0"/>
          </a:p>
        </p:txBody>
      </p:sp>
      <p:sp>
        <p:nvSpPr>
          <p:cNvPr id="6" name="Marcador de posición de número de diapositiva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s-ES" noProof="0" smtClean="0"/>
              <a:pPr rtl="0"/>
              <a:t>‹Nº›</a:t>
            </a:fld>
            <a:endParaRPr lang="es-E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p:txBody>
          <a:bodyPr rtlCol="0"/>
          <a:lstStyle>
            <a:lvl1pPr>
              <a:defRPr sz="1800"/>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lvl1pPr>
              <a:defRPr>
                <a:solidFill>
                  <a:schemeClr val="tx2"/>
                </a:solidFill>
              </a:defRPr>
            </a:lvl1pPr>
          </a:lstStyle>
          <a:p>
            <a:pPr rtl="0"/>
            <a:fld id="{DED689D8-1390-447D-BE19-F6D5EEF5492B}" type="datetime1">
              <a:rPr lang="es-ES" noProof="0" smtClean="0"/>
              <a:t>29/11/21</a:t>
            </a:fld>
            <a:endParaRPr lang="es-ES" noProof="0"/>
          </a:p>
        </p:txBody>
      </p:sp>
      <p:sp>
        <p:nvSpPr>
          <p:cNvPr id="5" name="Marcador de posición de pie de página 4"/>
          <p:cNvSpPr>
            <a:spLocks noGrp="1"/>
          </p:cNvSpPr>
          <p:nvPr>
            <p:ph type="ftr" sz="quarter" idx="11"/>
          </p:nvPr>
        </p:nvSpPr>
        <p:spPr/>
        <p:txBody>
          <a:bodyPr rtlCol="0"/>
          <a:lstStyle>
            <a:lvl1pPr>
              <a:defRPr>
                <a:solidFill>
                  <a:schemeClr val="tx2"/>
                </a:solidFill>
              </a:defRPr>
            </a:lvl1pPr>
          </a:lstStyle>
          <a:p>
            <a:pPr rtl="0"/>
            <a:endParaRPr lang="es-ES" noProof="0"/>
          </a:p>
        </p:txBody>
      </p:sp>
      <p:sp>
        <p:nvSpPr>
          <p:cNvPr id="6" name="Marcador de posición de número de diapositiva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s-ES" noProof="0" smtClean="0"/>
              <a:pPr rtl="0"/>
              <a:t>‹Nº›</a:t>
            </a:fld>
            <a:endParaRPr lang="es-E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9" name="Rectángulo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ángulo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ángulo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ángulo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upo 30"/>
          <p:cNvGrpSpPr/>
          <p:nvPr/>
        </p:nvGrpSpPr>
        <p:grpSpPr>
          <a:xfrm>
            <a:off x="5250180" y="1267730"/>
            <a:ext cx="1691640" cy="645295"/>
            <a:chOff x="5318306" y="1386268"/>
            <a:chExt cx="1567331" cy="645295"/>
          </a:xfrm>
        </p:grpSpPr>
        <p:cxnSp>
          <p:nvCxnSpPr>
            <p:cNvPr id="32" name="Conector recto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ítulo 1"/>
          <p:cNvSpPr>
            <a:spLocks noGrp="1"/>
          </p:cNvSpPr>
          <p:nvPr>
            <p:ph type="title"/>
          </p:nvPr>
        </p:nvSpPr>
        <p:spPr>
          <a:xfrm>
            <a:off x="1563623" y="2094309"/>
            <a:ext cx="9070848" cy="2587752"/>
          </a:xfrm>
        </p:spPr>
        <p:txBody>
          <a:bodyPr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1563624" y="4682062"/>
            <a:ext cx="9070848" cy="457200"/>
          </a:xfrm>
        </p:spPr>
        <p:txBody>
          <a:bodyPr rtlCol="0"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a:xfrm>
            <a:off x="5321808" y="1344502"/>
            <a:ext cx="1554480" cy="530352"/>
          </a:xfrm>
        </p:spPr>
        <p:txBody>
          <a:bodyPr rtlCol="0"/>
          <a:lstStyle>
            <a:lvl1pPr algn="ctr">
              <a:defRPr lang="en-US" sz="1300" kern="1200" spc="0" baseline="0">
                <a:solidFill>
                  <a:srgbClr val="FFFFFF"/>
                </a:solidFill>
                <a:latin typeface="+mn-lt"/>
                <a:ea typeface="+mn-ea"/>
                <a:cs typeface="+mn-cs"/>
              </a:defRPr>
            </a:lvl1pPr>
          </a:lstStyle>
          <a:p>
            <a:pPr rtl="0"/>
            <a:fld id="{9364C9D6-9F1A-453E-A424-93F2690E71F9}" type="datetime1">
              <a:rPr lang="es-ES" noProof="0" smtClean="0"/>
              <a:t>29/11/21</a:t>
            </a:fld>
            <a:endParaRPr lang="es-ES" noProof="0"/>
          </a:p>
        </p:txBody>
      </p:sp>
      <p:sp>
        <p:nvSpPr>
          <p:cNvPr id="5" name="Marcador de posición de pie de página 4"/>
          <p:cNvSpPr>
            <a:spLocks noGrp="1"/>
          </p:cNvSpPr>
          <p:nvPr>
            <p:ph type="ftr" sz="quarter" idx="11"/>
          </p:nvPr>
        </p:nvSpPr>
        <p:spPr>
          <a:xfrm>
            <a:off x="1453896" y="5212080"/>
            <a:ext cx="5907024" cy="228600"/>
          </a:xfrm>
        </p:spPr>
        <p:txBody>
          <a:bodyPr rtlCol="0"/>
          <a:lstStyle>
            <a:lvl1pPr algn="l">
              <a:defRPr>
                <a:solidFill>
                  <a:schemeClr val="tx2"/>
                </a:solidFill>
              </a:defRPr>
            </a:lvl1pPr>
          </a:lstStyle>
          <a:p>
            <a:pPr rtl="0"/>
            <a:endParaRPr lang="es-ES" noProof="0"/>
          </a:p>
        </p:txBody>
      </p:sp>
      <p:sp>
        <p:nvSpPr>
          <p:cNvPr id="6" name="Marcador de posición de número de diapositiva 5"/>
          <p:cNvSpPr>
            <a:spLocks noGrp="1"/>
          </p:cNvSpPr>
          <p:nvPr>
            <p:ph type="sldNum" sz="quarter" idx="12"/>
          </p:nvPr>
        </p:nvSpPr>
        <p:spPr>
          <a:xfrm>
            <a:off x="8604504" y="5212080"/>
            <a:ext cx="2112264" cy="228600"/>
          </a:xfrm>
        </p:spPr>
        <p:txBody>
          <a:bodyPr rtlCol="0"/>
          <a:lstStyle>
            <a:lvl1pPr>
              <a:defRPr>
                <a:solidFill>
                  <a:schemeClr val="tx2"/>
                </a:solidFill>
              </a:defRPr>
            </a:lvl1pPr>
          </a:lstStyle>
          <a:p>
            <a:pPr rtl="0"/>
            <a:fld id="{4FAB73BC-B049-4115-A692-8D63A059BFB8}" type="slidenum">
              <a:rPr lang="es-ES" noProof="0" smtClean="0"/>
              <a:pPr rtl="0"/>
              <a:t>‹Nº›</a:t>
            </a:fld>
            <a:endParaRPr lang="es-E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ítulo 7"/>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sz="half" idx="1" hasCustomPrompt="1"/>
          </p:nvPr>
        </p:nvSpPr>
        <p:spPr>
          <a:xfrm>
            <a:off x="106680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637032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fecha 4"/>
          <p:cNvSpPr>
            <a:spLocks noGrp="1"/>
          </p:cNvSpPr>
          <p:nvPr>
            <p:ph type="dt" sz="half" idx="10"/>
          </p:nvPr>
        </p:nvSpPr>
        <p:spPr/>
        <p:txBody>
          <a:bodyPr rtlCol="0"/>
          <a:lstStyle>
            <a:lvl1pPr>
              <a:defRPr>
                <a:solidFill>
                  <a:schemeClr val="tx2"/>
                </a:solidFill>
              </a:defRPr>
            </a:lvl1pPr>
          </a:lstStyle>
          <a:p>
            <a:pPr rtl="0"/>
            <a:fld id="{84544BF3-413D-4595-9F8C-D91E7937F37D}" type="datetime1">
              <a:rPr lang="es-ES" noProof="0" smtClean="0"/>
              <a:t>29/11/21</a:t>
            </a:fld>
            <a:endParaRPr lang="es-ES" noProof="0"/>
          </a:p>
        </p:txBody>
      </p:sp>
      <p:sp>
        <p:nvSpPr>
          <p:cNvPr id="6" name="Marcador de posición de pie de página 5"/>
          <p:cNvSpPr>
            <a:spLocks noGrp="1"/>
          </p:cNvSpPr>
          <p:nvPr>
            <p:ph type="ftr" sz="quarter" idx="11"/>
          </p:nvPr>
        </p:nvSpPr>
        <p:spPr/>
        <p:txBody>
          <a:bodyPr rtlCol="0"/>
          <a:lstStyle>
            <a:lvl1pPr>
              <a:defRPr>
                <a:solidFill>
                  <a:schemeClr val="tx2"/>
                </a:solidFill>
              </a:defRPr>
            </a:lvl1pPr>
          </a:lstStyle>
          <a:p>
            <a:pPr rtl="0"/>
            <a:endParaRPr lang="es-ES" noProof="0"/>
          </a:p>
        </p:txBody>
      </p:sp>
      <p:sp>
        <p:nvSpPr>
          <p:cNvPr id="7" name="Marcador de posición de número de diapositiva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s-ES" noProof="0" smtClean="0"/>
              <a:pPr rtl="0"/>
              <a:t>‹Nº›</a:t>
            </a:fld>
            <a:endParaRPr lang="es-E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1069848" y="2074334"/>
            <a:ext cx="4754880" cy="640080"/>
          </a:xfrm>
        </p:spPr>
        <p:txBody>
          <a:bodyPr rtlCol="0"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1069848" y="2755898"/>
            <a:ext cx="4754880" cy="32004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373368" y="2074334"/>
            <a:ext cx="4754880" cy="640080"/>
          </a:xfrm>
        </p:spPr>
        <p:txBody>
          <a:bodyPr rtlCol="0"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6373368" y="2756581"/>
            <a:ext cx="4754880" cy="32004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osición de fecha 6"/>
          <p:cNvSpPr>
            <a:spLocks noGrp="1"/>
          </p:cNvSpPr>
          <p:nvPr>
            <p:ph type="dt" sz="half" idx="10"/>
          </p:nvPr>
        </p:nvSpPr>
        <p:spPr/>
        <p:txBody>
          <a:bodyPr rtlCol="0"/>
          <a:lstStyle>
            <a:lvl1pPr>
              <a:defRPr>
                <a:solidFill>
                  <a:schemeClr val="tx2"/>
                </a:solidFill>
              </a:defRPr>
            </a:lvl1pPr>
          </a:lstStyle>
          <a:p>
            <a:pPr rtl="0"/>
            <a:fld id="{57D6BF9E-7CF2-4B2B-9DB2-5A2AB03E41C9}" type="datetime1">
              <a:rPr lang="es-ES" noProof="0" smtClean="0"/>
              <a:t>29/11/21</a:t>
            </a:fld>
            <a:endParaRPr lang="es-ES" noProof="0"/>
          </a:p>
        </p:txBody>
      </p:sp>
      <p:sp>
        <p:nvSpPr>
          <p:cNvPr id="8" name="Marcador de posición de pie de página 7"/>
          <p:cNvSpPr>
            <a:spLocks noGrp="1"/>
          </p:cNvSpPr>
          <p:nvPr>
            <p:ph type="ftr" sz="quarter" idx="11"/>
          </p:nvPr>
        </p:nvSpPr>
        <p:spPr/>
        <p:txBody>
          <a:bodyPr rtlCol="0"/>
          <a:lstStyle>
            <a:lvl1pPr>
              <a:defRPr>
                <a:solidFill>
                  <a:schemeClr val="tx2"/>
                </a:solidFill>
              </a:defRPr>
            </a:lvl1pPr>
          </a:lstStyle>
          <a:p>
            <a:pPr rtl="0"/>
            <a:endParaRPr lang="es-ES" noProof="0"/>
          </a:p>
        </p:txBody>
      </p:sp>
      <p:sp>
        <p:nvSpPr>
          <p:cNvPr id="9" name="Marcador de número de diapositiva 8"/>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s-ES" noProof="0" smtClean="0"/>
              <a:pPr rtl="0"/>
              <a:t>‹Nº›</a:t>
            </a:fld>
            <a:endParaRPr lang="es-E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fecha 2"/>
          <p:cNvSpPr>
            <a:spLocks noGrp="1"/>
          </p:cNvSpPr>
          <p:nvPr>
            <p:ph type="dt" sz="half" idx="10"/>
          </p:nvPr>
        </p:nvSpPr>
        <p:spPr/>
        <p:txBody>
          <a:bodyPr rtlCol="0"/>
          <a:lstStyle>
            <a:lvl1pPr>
              <a:defRPr>
                <a:solidFill>
                  <a:schemeClr val="tx2"/>
                </a:solidFill>
              </a:defRPr>
            </a:lvl1pPr>
          </a:lstStyle>
          <a:p>
            <a:pPr rtl="0"/>
            <a:fld id="{9D8B4B4F-F042-47DC-829C-166835A561CC}" type="datetime1">
              <a:rPr lang="es-ES" noProof="0" smtClean="0"/>
              <a:t>29/11/21</a:t>
            </a:fld>
            <a:endParaRPr lang="es-ES" noProof="0"/>
          </a:p>
        </p:txBody>
      </p:sp>
      <p:sp>
        <p:nvSpPr>
          <p:cNvPr id="4" name="Marcador de posición de pie de página 3"/>
          <p:cNvSpPr>
            <a:spLocks noGrp="1"/>
          </p:cNvSpPr>
          <p:nvPr>
            <p:ph type="ftr" sz="quarter" idx="11"/>
          </p:nvPr>
        </p:nvSpPr>
        <p:spPr/>
        <p:txBody>
          <a:bodyPr rtlCol="0"/>
          <a:lstStyle>
            <a:lvl1pPr>
              <a:defRPr>
                <a:solidFill>
                  <a:schemeClr val="tx2"/>
                </a:solidFill>
              </a:defRPr>
            </a:lvl1pPr>
          </a:lstStyle>
          <a:p>
            <a:pPr rtl="0"/>
            <a:endParaRPr lang="es-ES" noProof="0"/>
          </a:p>
        </p:txBody>
      </p:sp>
      <p:sp>
        <p:nvSpPr>
          <p:cNvPr id="5" name="Marcador de posición de número de diapositiva 4"/>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s-ES" noProof="0" smtClean="0"/>
              <a:pPr rtl="0"/>
              <a:t>‹Nº›</a:t>
            </a:fld>
            <a:endParaRPr lang="es-E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defRPr>
                <a:solidFill>
                  <a:schemeClr val="tx2"/>
                </a:solidFill>
              </a:defRPr>
            </a:lvl1pPr>
          </a:lstStyle>
          <a:p>
            <a:pPr rtl="0"/>
            <a:fld id="{D53C2E1D-7BAD-4EB1-AF16-7910ABF5B599}" type="datetime1">
              <a:rPr lang="es-ES" noProof="0" smtClean="0"/>
              <a:t>29/11/21</a:t>
            </a:fld>
            <a:endParaRPr lang="es-ES" noProof="0"/>
          </a:p>
        </p:txBody>
      </p:sp>
      <p:sp>
        <p:nvSpPr>
          <p:cNvPr id="3" name="Marcador de posición de pie de página 2"/>
          <p:cNvSpPr>
            <a:spLocks noGrp="1"/>
          </p:cNvSpPr>
          <p:nvPr>
            <p:ph type="ftr" sz="quarter" idx="11"/>
          </p:nvPr>
        </p:nvSpPr>
        <p:spPr/>
        <p:txBody>
          <a:bodyPr rtlCol="0"/>
          <a:lstStyle>
            <a:lvl1pPr>
              <a:defRPr>
                <a:solidFill>
                  <a:schemeClr val="tx2"/>
                </a:solidFill>
              </a:defRPr>
            </a:lvl1pPr>
          </a:lstStyle>
          <a:p>
            <a:pPr rtl="0"/>
            <a:endParaRPr lang="es-ES" noProof="0"/>
          </a:p>
        </p:txBody>
      </p:sp>
      <p:sp>
        <p:nvSpPr>
          <p:cNvPr id="4" name="Marcador de número de diapositiva 3"/>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s-ES" noProof="0" smtClean="0"/>
              <a:pPr rtl="0"/>
              <a:t>‹Nº›</a:t>
            </a:fld>
            <a:endParaRPr lang="es-E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leyenda">
    <p:spTree>
      <p:nvGrpSpPr>
        <p:cNvPr id="1" name=""/>
        <p:cNvGrpSpPr/>
        <p:nvPr/>
      </p:nvGrpSpPr>
      <p:grpSpPr>
        <a:xfrm>
          <a:off x="0" y="0"/>
          <a:ext cx="0" cy="0"/>
          <a:chOff x="0" y="0"/>
          <a:chExt cx="0" cy="0"/>
        </a:xfrm>
      </p:grpSpPr>
      <p:sp>
        <p:nvSpPr>
          <p:cNvPr id="14" name="Rectángulo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ángulo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ángulo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9296400" y="607392"/>
            <a:ext cx="2430780" cy="1645920"/>
          </a:xfrm>
        </p:spPr>
        <p:txBody>
          <a:bodyPr rtlCol="0"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a:xfrm>
            <a:off x="790575" y="704850"/>
            <a:ext cx="7562850" cy="51435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9296400" y="2286000"/>
            <a:ext cx="2430780" cy="3505200"/>
          </a:xfrm>
        </p:spPr>
        <p:txBody>
          <a:bodyPr rtlCol="0">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lvl1pPr>
              <a:defRPr>
                <a:solidFill>
                  <a:schemeClr val="tx2"/>
                </a:solidFill>
              </a:defRPr>
            </a:lvl1pPr>
          </a:lstStyle>
          <a:p>
            <a:pPr rtl="0"/>
            <a:fld id="{3DA921DE-2EA3-4C3D-8AF3-9E6B3697C994}" type="datetime1">
              <a:rPr lang="es-ES" noProof="0" smtClean="0"/>
              <a:t>29/11/21</a:t>
            </a:fld>
            <a:endParaRPr lang="es-ES" noProof="0"/>
          </a:p>
        </p:txBody>
      </p:sp>
      <p:sp>
        <p:nvSpPr>
          <p:cNvPr id="6" name="Marcador de posición de pie de página 5"/>
          <p:cNvSpPr>
            <a:spLocks noGrp="1"/>
          </p:cNvSpPr>
          <p:nvPr>
            <p:ph type="ftr" sz="quarter" idx="11"/>
          </p:nvPr>
        </p:nvSpPr>
        <p:spPr>
          <a:xfrm>
            <a:off x="3439158" y="6214535"/>
            <a:ext cx="5184648" cy="256032"/>
          </a:xfrm>
        </p:spPr>
        <p:txBody>
          <a:bodyPr rtlCol="0"/>
          <a:lstStyle>
            <a:lvl1pPr algn="r">
              <a:defRPr>
                <a:solidFill>
                  <a:schemeClr val="tx2"/>
                </a:solidFill>
              </a:defRPr>
            </a:lvl1pPr>
          </a:lstStyle>
          <a:p>
            <a:pPr rtl="0"/>
            <a:endParaRPr lang="es-ES" noProof="0"/>
          </a:p>
        </p:txBody>
      </p:sp>
      <p:sp>
        <p:nvSpPr>
          <p:cNvPr id="7" name="Marcador de posición de número de diapositiva 6"/>
          <p:cNvSpPr>
            <a:spLocks noGrp="1"/>
          </p:cNvSpPr>
          <p:nvPr>
            <p:ph type="sldNum" sz="quarter" idx="12"/>
          </p:nvPr>
        </p:nvSpPr>
        <p:spPr/>
        <p:txBody>
          <a:bodyPr rtlCol="0"/>
          <a:lstStyle>
            <a:lvl1pPr>
              <a:defRPr>
                <a:solidFill>
                  <a:schemeClr val="bg2"/>
                </a:solidFill>
              </a:defRPr>
            </a:lvl1pPr>
          </a:lstStyle>
          <a:p>
            <a:pPr rtl="0"/>
            <a:fld id="{4FAB73BC-B049-4115-A692-8D63A059BFB8}" type="slidenum">
              <a:rPr lang="es-ES" noProof="0" smtClean="0"/>
              <a:pPr rtl="0"/>
              <a:t>‹Nº›</a:t>
            </a:fld>
            <a:endParaRPr lang="es-ES" noProof="0"/>
          </a:p>
        </p:txBody>
      </p:sp>
      <p:sp>
        <p:nvSpPr>
          <p:cNvPr id="11" name="Rectángulo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sp>
        <p:nvSpPr>
          <p:cNvPr id="14" name="Rectángulo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ángulo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9296400" y="603504"/>
            <a:ext cx="2432304" cy="1645920"/>
          </a:xfrm>
        </p:spPr>
        <p:txBody>
          <a:bodyPr rtlCol="0" anchor="b">
            <a:noAutofit/>
          </a:bodyPr>
          <a:lstStyle>
            <a:lvl1pPr algn="l">
              <a:defRPr sz="2800" b="0">
                <a:solidFill>
                  <a:schemeClr val="tx1"/>
                </a:solidFill>
                <a:latin typeface="+mj-lt"/>
              </a:defRPr>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228599" y="237744"/>
            <a:ext cx="8601076" cy="6382512"/>
          </a:xfrm>
          <a:solidFill>
            <a:srgbClr val="808080"/>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a:xfrm>
            <a:off x="9296400" y="2286000"/>
            <a:ext cx="2432304" cy="3502152"/>
          </a:xfrm>
        </p:spPr>
        <p:txBody>
          <a:bodyPr rtlCol="0">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lvl1pPr>
              <a:defRPr>
                <a:solidFill>
                  <a:srgbClr val="FFFFFF"/>
                </a:solidFill>
                <a:effectLst>
                  <a:outerShdw blurRad="19050" dist="6350" dir="2700000" algn="tl" rotWithShape="0">
                    <a:prstClr val="black">
                      <a:alpha val="40000"/>
                    </a:prstClr>
                  </a:outerShdw>
                </a:effectLst>
              </a:defRPr>
            </a:lvl1pPr>
          </a:lstStyle>
          <a:p>
            <a:pPr rtl="0"/>
            <a:fld id="{5AA60543-E69F-4E28-B8F5-FF924A50D477}" type="datetime1">
              <a:rPr lang="es-ES" noProof="0" smtClean="0"/>
              <a:t>29/11/21</a:t>
            </a:fld>
            <a:endParaRPr lang="es-ES" noProof="0"/>
          </a:p>
        </p:txBody>
      </p:sp>
      <p:sp>
        <p:nvSpPr>
          <p:cNvPr id="6" name="Marcador de posición de pie de página 5"/>
          <p:cNvSpPr>
            <a:spLocks noGrp="1"/>
          </p:cNvSpPr>
          <p:nvPr>
            <p:ph type="ftr" sz="quarter" idx="11"/>
          </p:nvPr>
        </p:nvSpPr>
        <p:spPr/>
        <p:txBody>
          <a:bodyPr rtlCol="0"/>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rtl="0"/>
            <a:endParaRPr lang="es-ES" noProof="0"/>
          </a:p>
        </p:txBody>
      </p:sp>
      <p:sp>
        <p:nvSpPr>
          <p:cNvPr id="7" name="Marcador de posición de número de diapositiva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s-ES" noProof="0" smtClean="0"/>
              <a:pPr rtl="0"/>
              <a:t>‹Nº›</a:t>
            </a:fld>
            <a:endParaRPr lang="es-E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ángulo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ángulo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Marcador de posición de título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pPr rtl="0"/>
            <a:fld id="{CEABC672-13F0-4EAD-8EF0-47AAAAD40C0C}" type="datetime1">
              <a:rPr lang="es-ES" noProof="0" smtClean="0"/>
              <a:t>29/11/21</a:t>
            </a:fld>
            <a:endParaRPr lang="es-ES" noProof="0"/>
          </a:p>
        </p:txBody>
      </p:sp>
      <p:sp>
        <p:nvSpPr>
          <p:cNvPr id="5" name="Marcador de posición de pie de página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pPr rtl="0"/>
            <a:endParaRPr lang="es-ES" noProof="0"/>
          </a:p>
        </p:txBody>
      </p:sp>
      <p:sp>
        <p:nvSpPr>
          <p:cNvPr id="6" name="Marcador de posición de número de diapositiva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pPr rtl="0"/>
            <a:fld id="{4FAB73BC-B049-4115-A692-8D63A059BFB8}" type="slidenum">
              <a:rPr lang="es-ES" noProof="0" smtClean="0"/>
              <a:pPr rtl="0"/>
              <a:t>‹Nº›</a:t>
            </a:fld>
            <a:endParaRPr lang="es-ES" noProof="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b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bmp"/><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bmp"/><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hyperlink" Target="https://enriquesacanell.blogspot.com/2015/02/la-gestion-orientada-resultados-en-la.html"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fur.com/wiki/YouTube"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presencianoticias.com/2019/03/07/mark-zuckerberg-confirma-fusion-de-facebook-instagram-y-whatsapp/" TargetMode="Externa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fr/illustrations/pouce-vert-transparent-png-1435242/" TargetMode="Externa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www.eoi.es/blogs/sostenibilidad/la-economia-social-ya-tiene-su-propia-ley/" TargetMode="Externa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93BFCDB3-13C4-4D69-848D-3F1F4D6B8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es-ES"/>
          </a:p>
        </p:txBody>
      </p:sp>
      <p:sp>
        <p:nvSpPr>
          <p:cNvPr id="26" name="Rectángulo 25">
            <a:extLst>
              <a:ext uri="{FF2B5EF4-FFF2-40B4-BE49-F238E27FC236}">
                <a16:creationId xmlns:a16="http://schemas.microsoft.com/office/drawing/2014/main" id="{CC2B9599-6E7A-4DD2-B13A-B4F68A135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8" name="Rectángulo 27">
            <a:extLst>
              <a:ext uri="{FF2B5EF4-FFF2-40B4-BE49-F238E27FC236}">
                <a16:creationId xmlns:a16="http://schemas.microsoft.com/office/drawing/2014/main" id="{3E377648-1ED1-4112-805B-16C14CE99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sp>
      <p:sp>
        <p:nvSpPr>
          <p:cNvPr id="30" name="Rectángulo 29">
            <a:extLst>
              <a:ext uri="{FF2B5EF4-FFF2-40B4-BE49-F238E27FC236}">
                <a16:creationId xmlns:a16="http://schemas.microsoft.com/office/drawing/2014/main" id="{D63B59CB-289C-4850-A932-358B9E412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77" y="806752"/>
            <a:ext cx="6570161" cy="5244497"/>
          </a:xfrm>
          <a:prstGeom prst="rect">
            <a:avLst/>
          </a:prstGeom>
          <a:solidFill>
            <a:schemeClr val="tx1"/>
          </a:solidFill>
          <a:ln w="6350" cap="sq" cmpd="sng" algn="ctr">
            <a:solidFill>
              <a:schemeClr val="bg2"/>
            </a:solidFill>
            <a:prstDash val="solid"/>
            <a:miter lim="800000"/>
          </a:ln>
          <a:effectLst/>
        </p:spPr>
      </p:sp>
      <p:pic>
        <p:nvPicPr>
          <p:cNvPr id="19" name="Imagen 18">
            <a:extLst>
              <a:ext uri="{FF2B5EF4-FFF2-40B4-BE49-F238E27FC236}">
                <a16:creationId xmlns:a16="http://schemas.microsoft.com/office/drawing/2014/main" id="{CA6895E3-C8BD-4010-B9E7-E43BA3DCF210}"/>
              </a:ext>
            </a:extLst>
          </p:cNvPr>
          <p:cNvPicPr>
            <a:picLocks noChangeAspect="1"/>
          </p:cNvPicPr>
          <p:nvPr/>
        </p:nvPicPr>
        <p:blipFill>
          <a:blip r:embed="rId3"/>
          <a:srcRect t="10573" b="10573"/>
          <a:stretch/>
        </p:blipFill>
        <p:spPr>
          <a:xfrm>
            <a:off x="1524757" y="1120757"/>
            <a:ext cx="5146400" cy="4616484"/>
          </a:xfrm>
          <a:prstGeom prst="rect">
            <a:avLst/>
          </a:prstGeom>
          <a:ln>
            <a:noFill/>
          </a:ln>
          <a:effectLst>
            <a:softEdge rad="112500"/>
          </a:effectLst>
        </p:spPr>
      </p:pic>
      <p:sp>
        <p:nvSpPr>
          <p:cNvPr id="32" name="Rectángulo 31">
            <a:extLst>
              <a:ext uri="{FF2B5EF4-FFF2-40B4-BE49-F238E27FC236}">
                <a16:creationId xmlns:a16="http://schemas.microsoft.com/office/drawing/2014/main" id="{98867647-07B7-4265-832F-DE0E80979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4" name="Conector recto 33">
            <a:extLst>
              <a:ext uri="{FF2B5EF4-FFF2-40B4-BE49-F238E27FC236}">
                <a16:creationId xmlns:a16="http://schemas.microsoft.com/office/drawing/2014/main" id="{516AC468-2C3D-4337-A9A2-81175F6D54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2A873262-74DB-4FD1-9625-E4616CF01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09F3D15D-CB95-47AD-87F5-9CFF84F615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ED90EC3D-482A-4E73-B198-E8341A0D0973}"/>
              </a:ext>
            </a:extLst>
          </p:cNvPr>
          <p:cNvSpPr>
            <a:spLocks noGrp="1"/>
          </p:cNvSpPr>
          <p:nvPr>
            <p:ph type="ctrTitle"/>
          </p:nvPr>
        </p:nvSpPr>
        <p:spPr>
          <a:xfrm>
            <a:off x="8453765" y="2126937"/>
            <a:ext cx="3451345" cy="2604125"/>
          </a:xfrm>
        </p:spPr>
        <p:txBody>
          <a:bodyPr rtlCol="0">
            <a:normAutofit/>
          </a:bodyPr>
          <a:lstStyle/>
          <a:p>
            <a:r>
              <a:rPr lang="es-ES" sz="4000" b="1" dirty="0" err="1">
                <a:solidFill>
                  <a:srgbClr val="FFFFFF"/>
                </a:solidFill>
              </a:rPr>
              <a:t>ecodesign</a:t>
            </a:r>
            <a:endParaRPr lang="es-ES" sz="4000" b="1" dirty="0">
              <a:solidFill>
                <a:srgbClr val="FFFFFF"/>
              </a:solidFill>
            </a:endParaRPr>
          </a:p>
        </p:txBody>
      </p:sp>
      <p:sp>
        <p:nvSpPr>
          <p:cNvPr id="7" name="Subtítulo 6">
            <a:extLst>
              <a:ext uri="{FF2B5EF4-FFF2-40B4-BE49-F238E27FC236}">
                <a16:creationId xmlns:a16="http://schemas.microsoft.com/office/drawing/2014/main" id="{2048EE7C-B77F-4E59-88A7-DD66337BB69C}"/>
              </a:ext>
            </a:extLst>
          </p:cNvPr>
          <p:cNvSpPr>
            <a:spLocks noGrp="1"/>
          </p:cNvSpPr>
          <p:nvPr>
            <p:ph type="subTitle" idx="1"/>
          </p:nvPr>
        </p:nvSpPr>
        <p:spPr>
          <a:xfrm>
            <a:off x="8560024" y="4708186"/>
            <a:ext cx="3238829" cy="1496816"/>
          </a:xfrm>
        </p:spPr>
        <p:txBody>
          <a:bodyPr rtlCol="0">
            <a:normAutofit/>
          </a:bodyPr>
          <a:lstStyle/>
          <a:p>
            <a:pPr marL="285750" indent="-285750" rtl="0">
              <a:buFont typeface="Arial" panose="020B0604020202020204" pitchFamily="34" charset="0"/>
              <a:buChar char="•"/>
            </a:pPr>
            <a:r>
              <a:rPr lang="es-ES" sz="1400" dirty="0">
                <a:solidFill>
                  <a:srgbClr val="FFFFFF"/>
                </a:solidFill>
              </a:rPr>
              <a:t>Impresión 3D con materiales ECO – BIO</a:t>
            </a:r>
          </a:p>
          <a:p>
            <a:pPr marL="285750" indent="-285750" rtl="0">
              <a:buFont typeface="Arial" panose="020B0604020202020204" pitchFamily="34" charset="0"/>
              <a:buChar char="•"/>
            </a:pPr>
            <a:endParaRPr lang="es-ES" sz="1400" dirty="0">
              <a:solidFill>
                <a:srgbClr val="FFFFFF"/>
              </a:solidFill>
            </a:endParaRPr>
          </a:p>
        </p:txBody>
      </p:sp>
    </p:spTree>
    <p:extLst>
      <p:ext uri="{BB962C8B-B14F-4D97-AF65-F5344CB8AC3E}">
        <p14:creationId xmlns:p14="http://schemas.microsoft.com/office/powerpoint/2010/main" val="755769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B763E74-B111-4F0A-990A-DC546EDB6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es-ES" dirty="0"/>
          </a:p>
        </p:txBody>
      </p:sp>
      <p:sp>
        <p:nvSpPr>
          <p:cNvPr id="13" name="Rectángulo 12">
            <a:extLst>
              <a:ext uri="{FF2B5EF4-FFF2-40B4-BE49-F238E27FC236}">
                <a16:creationId xmlns:a16="http://schemas.microsoft.com/office/drawing/2014/main" id="{59261977-BEC4-4705-BB60-C4C0C7471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15" name="Rectángulo 14">
            <a:extLst>
              <a:ext uri="{FF2B5EF4-FFF2-40B4-BE49-F238E27FC236}">
                <a16:creationId xmlns:a16="http://schemas.microsoft.com/office/drawing/2014/main" id="{E61F1EFE-E608-4FCB-8DBB-12FA3AC1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ln w="6350" cap="flat" cmpd="sng" algn="ctr">
            <a:noFill/>
            <a:prstDash val="solid"/>
          </a:ln>
          <a:effectLst>
            <a:outerShdw blurRad="50800" algn="ctr" rotWithShape="0">
              <a:prstClr val="black">
                <a:alpha val="66000"/>
              </a:prstClr>
            </a:outerShdw>
            <a:softEdge rad="0"/>
          </a:effectLst>
        </p:spPr>
      </p:sp>
      <p:sp useBgFill="1">
        <p:nvSpPr>
          <p:cNvPr id="17" name="Rectángulo 16">
            <a:extLst>
              <a:ext uri="{FF2B5EF4-FFF2-40B4-BE49-F238E27FC236}">
                <a16:creationId xmlns:a16="http://schemas.microsoft.com/office/drawing/2014/main" id="{4C7DD595-7EA3-45FF-B181-2B606353F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65000"/>
                <a:lumOff val="35000"/>
              </a:schemeClr>
            </a:solidFill>
            <a:prstDash val="solid"/>
            <a:miter lim="800000"/>
          </a:ln>
          <a:effectLst/>
        </p:spPr>
      </p:sp>
      <p:sp>
        <p:nvSpPr>
          <p:cNvPr id="19" name="Rectángulo 18">
            <a:extLst>
              <a:ext uri="{FF2B5EF4-FFF2-40B4-BE49-F238E27FC236}">
                <a16:creationId xmlns:a16="http://schemas.microsoft.com/office/drawing/2014/main" id="{848B10FE-6408-43F6-9A62-B98F2DB0F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6971" y="-1"/>
            <a:ext cx="4025029" cy="6858000"/>
          </a:xfrm>
          <a:prstGeom prst="rect">
            <a:avLst/>
          </a:prstGeom>
          <a:blipFill dpi="0" rotWithShape="1">
            <a:blip r:embed="rId3">
              <a:alphaModFix amt="1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60189" y="643464"/>
            <a:ext cx="3321902" cy="5571071"/>
          </a:xfrm>
        </p:spPr>
        <p:txBody>
          <a:bodyPr rtlCol="0">
            <a:normAutofit/>
          </a:bodyPr>
          <a:lstStyle/>
          <a:p>
            <a:pPr rtl="0"/>
            <a:r>
              <a:rPr lang="es-ES" sz="4400" b="1" dirty="0">
                <a:solidFill>
                  <a:srgbClr val="FFFFFF"/>
                </a:solidFill>
                <a:effectLst>
                  <a:outerShdw blurRad="38100" dist="38100" dir="2700000" algn="tl">
                    <a:srgbClr val="000000">
                      <a:alpha val="43137"/>
                    </a:srgbClr>
                  </a:outerShdw>
                </a:effectLst>
              </a:rPr>
              <a:t>IDEA DE NEGOCIO</a:t>
            </a:r>
          </a:p>
        </p:txBody>
      </p:sp>
      <p:sp>
        <p:nvSpPr>
          <p:cNvPr id="7" name="Marcador de contenido 6">
            <a:extLst>
              <a:ext uri="{FF2B5EF4-FFF2-40B4-BE49-F238E27FC236}">
                <a16:creationId xmlns:a16="http://schemas.microsoft.com/office/drawing/2014/main" id="{6AC6F077-AB7F-49DE-AFBB-26115DBD79C2}"/>
              </a:ext>
            </a:extLst>
          </p:cNvPr>
          <p:cNvSpPr>
            <a:spLocks noGrp="1"/>
          </p:cNvSpPr>
          <p:nvPr>
            <p:ph idx="1"/>
          </p:nvPr>
        </p:nvSpPr>
        <p:spPr>
          <a:xfrm>
            <a:off x="806071" y="822960"/>
            <a:ext cx="6583680" cy="5225796"/>
          </a:xfrm>
        </p:spPr>
        <p:txBody>
          <a:bodyPr>
            <a:normAutofit lnSpcReduction="10000"/>
          </a:bodyPr>
          <a:lstStyle/>
          <a:p>
            <a:r>
              <a:rPr lang="es-ES" sz="2800" dirty="0">
                <a:solidFill>
                  <a:schemeClr val="accent1">
                    <a:lumMod val="75000"/>
                  </a:schemeClr>
                </a:solidFill>
              </a:rPr>
              <a:t>Empresa de decoración y elaboración de productos a través de la impresión 3D.</a:t>
            </a:r>
          </a:p>
          <a:p>
            <a:r>
              <a:rPr lang="es-ES" sz="2800" dirty="0">
                <a:solidFill>
                  <a:srgbClr val="6C5222"/>
                </a:solidFill>
              </a:rPr>
              <a:t>Elaboramos; diseños artesanales decorativos, </a:t>
            </a:r>
            <a:r>
              <a:rPr lang="es-ES" sz="2800" dirty="0" err="1">
                <a:solidFill>
                  <a:srgbClr val="6C5222"/>
                </a:solidFill>
              </a:rPr>
              <a:t>prototipados</a:t>
            </a:r>
            <a:r>
              <a:rPr lang="es-ES" sz="2800" dirty="0">
                <a:solidFill>
                  <a:srgbClr val="6C5222"/>
                </a:solidFill>
              </a:rPr>
              <a:t> rápidos y escaneado 3D + Post procesado, a demanda de nuestros clientes</a:t>
            </a:r>
            <a:r>
              <a:rPr lang="es-ES" sz="2800" dirty="0"/>
              <a:t>.</a:t>
            </a:r>
          </a:p>
          <a:p>
            <a:r>
              <a:rPr lang="es-ES" sz="2800" dirty="0">
                <a:solidFill>
                  <a:srgbClr val="0070C0"/>
                </a:solidFill>
              </a:rPr>
              <a:t>Diseños y proyectos arquitectónicos a pequeña escala para maquetación y simulación de (interiores/exteriores y espacios personalizados).</a:t>
            </a:r>
          </a:p>
          <a:p>
            <a:endParaRPr lang="es-ES" dirty="0"/>
          </a:p>
        </p:txBody>
      </p:sp>
    </p:spTree>
    <p:extLst>
      <p:ext uri="{BB962C8B-B14F-4D97-AF65-F5344CB8AC3E}">
        <p14:creationId xmlns:p14="http://schemas.microsoft.com/office/powerpoint/2010/main" val="411277295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196E6A-E121-43AE-BD34-E2247F0E16B6}"/>
              </a:ext>
            </a:extLst>
          </p:cNvPr>
          <p:cNvSpPr>
            <a:spLocks noGrp="1"/>
          </p:cNvSpPr>
          <p:nvPr>
            <p:ph type="title"/>
          </p:nvPr>
        </p:nvSpPr>
        <p:spPr>
          <a:xfrm>
            <a:off x="2419155" y="199022"/>
            <a:ext cx="10058400" cy="1371600"/>
          </a:xfrm>
        </p:spPr>
        <p:txBody>
          <a:bodyPr/>
          <a:lstStyle/>
          <a:p>
            <a:r>
              <a:rPr lang="es-ES" dirty="0">
                <a:solidFill>
                  <a:schemeClr val="accent3"/>
                </a:solidFill>
              </a:rPr>
              <a:t>¿Como lo hacemos?</a:t>
            </a:r>
          </a:p>
        </p:txBody>
      </p:sp>
      <p:sp>
        <p:nvSpPr>
          <p:cNvPr id="3" name="Marcador de contenido 2">
            <a:extLst>
              <a:ext uri="{FF2B5EF4-FFF2-40B4-BE49-F238E27FC236}">
                <a16:creationId xmlns:a16="http://schemas.microsoft.com/office/drawing/2014/main" id="{2063C7FD-3215-4A69-8A11-0F52577D6974}"/>
              </a:ext>
            </a:extLst>
          </p:cNvPr>
          <p:cNvSpPr>
            <a:spLocks noGrp="1"/>
          </p:cNvSpPr>
          <p:nvPr>
            <p:ph idx="1"/>
          </p:nvPr>
        </p:nvSpPr>
        <p:spPr>
          <a:xfrm>
            <a:off x="535675" y="1493133"/>
            <a:ext cx="11120650" cy="4861367"/>
          </a:xfrm>
        </p:spPr>
        <p:txBody>
          <a:bodyPr>
            <a:normAutofit fontScale="92500" lnSpcReduction="10000"/>
          </a:bodyPr>
          <a:lstStyle/>
          <a:p>
            <a:r>
              <a:rPr lang="es-ES" dirty="0">
                <a:solidFill>
                  <a:schemeClr val="accent3"/>
                </a:solidFill>
              </a:rPr>
              <a:t>La fabricación 3D con cerámica</a:t>
            </a:r>
            <a:r>
              <a:rPr lang="es-ES" dirty="0"/>
              <a:t>, se lleva a cabo con un inyector de arcilla líquida adaptado a la máquina, por donde este material, pasa y se deposita donde el cabezal lo disponga. De la misma manera que lo haría al  imprimir en PLA ( Filamento termoplástico biodegradable ).</a:t>
            </a:r>
          </a:p>
          <a:p>
            <a:pPr marL="0" indent="0">
              <a:buNone/>
            </a:pPr>
            <a:r>
              <a:rPr lang="es-ES" b="1" u="sng" dirty="0">
                <a:solidFill>
                  <a:schemeClr val="accent3"/>
                </a:solidFill>
              </a:rPr>
              <a:t> La impresora 3D:</a:t>
            </a:r>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r>
              <a:rPr lang="es-ES" dirty="0"/>
              <a:t>El cabezal adaptado para la arcilla líquida, no interfiere en el rendimiento habitual de la máquina, por lo que no tiene inconveniente alguno, al </a:t>
            </a:r>
            <a:r>
              <a:rPr lang="es-ES" dirty="0">
                <a:solidFill>
                  <a:schemeClr val="accent3"/>
                </a:solidFill>
              </a:rPr>
              <a:t>CONTRARIO</a:t>
            </a:r>
            <a:r>
              <a:rPr lang="es-ES" dirty="0"/>
              <a:t>, nos aporta </a:t>
            </a:r>
            <a:r>
              <a:rPr lang="es-ES" dirty="0">
                <a:solidFill>
                  <a:schemeClr val="accent3"/>
                </a:solidFill>
              </a:rPr>
              <a:t>exclusividad y distinción</a:t>
            </a:r>
            <a:r>
              <a:rPr lang="es-ES" dirty="0"/>
              <a:t>, pues hace que introduzcamos un producto muy innovador en el mercado.</a:t>
            </a:r>
          </a:p>
        </p:txBody>
      </p:sp>
      <p:pic>
        <p:nvPicPr>
          <p:cNvPr id="1028" name="Picture 4">
            <a:extLst>
              <a:ext uri="{FF2B5EF4-FFF2-40B4-BE49-F238E27FC236}">
                <a16:creationId xmlns:a16="http://schemas.microsoft.com/office/drawing/2014/main" id="{49C40337-6DC6-475F-A97A-47CD57A9011A}"/>
              </a:ext>
            </a:extLst>
          </p:cNvPr>
          <p:cNvPicPr>
            <a:picLocks noChangeAspect="1" noChangeArrowheads="1"/>
          </p:cNvPicPr>
          <p:nvPr/>
        </p:nvPicPr>
        <p:blipFill>
          <a:blip r:embed="rId2"/>
          <a:srcRect/>
          <a:stretch/>
        </p:blipFill>
        <p:spPr bwMode="auto">
          <a:xfrm>
            <a:off x="657138" y="2825248"/>
            <a:ext cx="2767235" cy="2261586"/>
          </a:xfrm>
          <a:prstGeom prst="rect">
            <a:avLst/>
          </a:prstGeom>
          <a:noFill/>
          <a:extLst>
            <a:ext uri="{909E8E84-426E-40DD-AFC4-6F175D3DCCD1}">
              <a14:hiddenFill xmlns:a14="http://schemas.microsoft.com/office/drawing/2010/main">
                <a:solidFill>
                  <a:srgbClr val="FFFFFF"/>
                </a:solidFill>
              </a14:hiddenFill>
            </a:ext>
          </a:extLst>
        </p:spPr>
      </p:pic>
      <p:sp>
        <p:nvSpPr>
          <p:cNvPr id="7" name="Flecha: a la derecha 6">
            <a:extLst>
              <a:ext uri="{FF2B5EF4-FFF2-40B4-BE49-F238E27FC236}">
                <a16:creationId xmlns:a16="http://schemas.microsoft.com/office/drawing/2014/main" id="{91C91CAB-2B0D-47CF-839F-F5FCBA5075EC}"/>
              </a:ext>
            </a:extLst>
          </p:cNvPr>
          <p:cNvSpPr/>
          <p:nvPr/>
        </p:nvSpPr>
        <p:spPr>
          <a:xfrm>
            <a:off x="4112111" y="3679436"/>
            <a:ext cx="3141658" cy="38365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1030" name="Picture 6" descr="Sabías que la primera carrocería de tu coche se hace en arcilla? |  CertifiedFirst Blog">
            <a:extLst>
              <a:ext uri="{FF2B5EF4-FFF2-40B4-BE49-F238E27FC236}">
                <a16:creationId xmlns:a16="http://schemas.microsoft.com/office/drawing/2014/main" id="{93E8E2CC-4D3B-442A-BA9A-F27DA3163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3876" y="2305440"/>
            <a:ext cx="1891840" cy="128721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8">
            <a:extLst>
              <a:ext uri="{FF2B5EF4-FFF2-40B4-BE49-F238E27FC236}">
                <a16:creationId xmlns:a16="http://schemas.microsoft.com/office/drawing/2014/main" id="{20786DD4-F792-4F48-B560-E6871233FBA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AutoShape 10">
            <a:extLst>
              <a:ext uri="{FF2B5EF4-FFF2-40B4-BE49-F238E27FC236}">
                <a16:creationId xmlns:a16="http://schemas.microsoft.com/office/drawing/2014/main" id="{E5F270A6-6F3F-420F-845C-615243E6429F}"/>
              </a:ext>
            </a:extLst>
          </p:cNvPr>
          <p:cNvSpPr>
            <a:spLocks noChangeAspect="1" noChangeArrowheads="1"/>
          </p:cNvSpPr>
          <p:nvPr/>
        </p:nvSpPr>
        <p:spPr bwMode="auto">
          <a:xfrm>
            <a:off x="6096000" y="-1010478"/>
            <a:ext cx="4744278" cy="47442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8" name="Picture 14" descr="Clay XYZ, la nueva impresora 3D de arcilla para modelar con facilidad -  3Dnatives">
            <a:extLst>
              <a:ext uri="{FF2B5EF4-FFF2-40B4-BE49-F238E27FC236}">
                <a16:creationId xmlns:a16="http://schemas.microsoft.com/office/drawing/2014/main" id="{621EB76D-7198-4E5C-AFFD-E27C38D36D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0542" y="3164643"/>
            <a:ext cx="1891840" cy="113831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0BB5BFE1-53A3-4030-942E-0E2D0E7C9910}"/>
              </a:ext>
            </a:extLst>
          </p:cNvPr>
          <p:cNvPicPr>
            <a:picLocks noChangeAspect="1" noChangeArrowheads="1"/>
          </p:cNvPicPr>
          <p:nvPr/>
        </p:nvPicPr>
        <p:blipFill>
          <a:blip r:embed="rId5"/>
          <a:srcRect/>
          <a:stretch/>
        </p:blipFill>
        <p:spPr bwMode="auto">
          <a:xfrm>
            <a:off x="9515716" y="4104619"/>
            <a:ext cx="1891839" cy="1263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661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B763E74-B111-4F0A-990A-DC546EDB6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es-ES" dirty="0"/>
          </a:p>
        </p:txBody>
      </p:sp>
      <p:sp>
        <p:nvSpPr>
          <p:cNvPr id="13" name="Rectángulo 12">
            <a:extLst>
              <a:ext uri="{FF2B5EF4-FFF2-40B4-BE49-F238E27FC236}">
                <a16:creationId xmlns:a16="http://schemas.microsoft.com/office/drawing/2014/main" id="{59261977-BEC4-4705-BB60-C4C0C7471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15" name="Rectángulo 14">
            <a:extLst>
              <a:ext uri="{FF2B5EF4-FFF2-40B4-BE49-F238E27FC236}">
                <a16:creationId xmlns:a16="http://schemas.microsoft.com/office/drawing/2014/main" id="{E61F1EFE-E608-4FCB-8DBB-12FA3AC1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ln w="6350" cap="flat" cmpd="sng" algn="ctr">
            <a:noFill/>
            <a:prstDash val="solid"/>
          </a:ln>
          <a:effectLst>
            <a:outerShdw blurRad="50800" algn="ctr" rotWithShape="0">
              <a:prstClr val="black">
                <a:alpha val="66000"/>
              </a:prstClr>
            </a:outerShdw>
            <a:softEdge rad="0"/>
          </a:effectLst>
        </p:spPr>
      </p:sp>
      <p:sp useBgFill="1">
        <p:nvSpPr>
          <p:cNvPr id="17" name="Rectángulo 16">
            <a:extLst>
              <a:ext uri="{FF2B5EF4-FFF2-40B4-BE49-F238E27FC236}">
                <a16:creationId xmlns:a16="http://schemas.microsoft.com/office/drawing/2014/main" id="{4C7DD595-7EA3-45FF-B181-2B606353F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65000"/>
                <a:lumOff val="35000"/>
              </a:schemeClr>
            </a:solidFill>
            <a:prstDash val="solid"/>
            <a:miter lim="800000"/>
          </a:ln>
          <a:effectLst/>
        </p:spPr>
      </p:sp>
      <p:sp>
        <p:nvSpPr>
          <p:cNvPr id="19" name="Rectángulo 18">
            <a:extLst>
              <a:ext uri="{FF2B5EF4-FFF2-40B4-BE49-F238E27FC236}">
                <a16:creationId xmlns:a16="http://schemas.microsoft.com/office/drawing/2014/main" id="{848B10FE-6408-43F6-9A62-B98F2DB0F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6971" y="-1"/>
            <a:ext cx="4025029" cy="6858000"/>
          </a:xfrm>
          <a:prstGeom prst="rect">
            <a:avLst/>
          </a:prstGeom>
          <a:blipFill dpi="0" rotWithShape="1">
            <a:blip r:embed="rId3">
              <a:alphaModFix amt="1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60189" y="643464"/>
            <a:ext cx="3321902" cy="5571071"/>
          </a:xfrm>
        </p:spPr>
        <p:txBody>
          <a:bodyPr rtlCol="0">
            <a:normAutofit/>
          </a:bodyPr>
          <a:lstStyle/>
          <a:p>
            <a:pPr rtl="0"/>
            <a:r>
              <a:rPr lang="es-ES" sz="3200" b="1" dirty="0">
                <a:solidFill>
                  <a:srgbClr val="FFFFFF"/>
                </a:solidFill>
                <a:effectLst>
                  <a:outerShdw blurRad="38100" dist="38100" dir="2700000" algn="tl">
                    <a:srgbClr val="000000">
                      <a:alpha val="43137"/>
                    </a:srgbClr>
                  </a:outerShdw>
                </a:effectLst>
              </a:rPr>
              <a:t>NECESIDADES QUE CUBRIMOS</a:t>
            </a:r>
          </a:p>
        </p:txBody>
      </p:sp>
      <p:sp>
        <p:nvSpPr>
          <p:cNvPr id="7" name="Marcador de contenido 6">
            <a:extLst>
              <a:ext uri="{FF2B5EF4-FFF2-40B4-BE49-F238E27FC236}">
                <a16:creationId xmlns:a16="http://schemas.microsoft.com/office/drawing/2014/main" id="{6AC6F077-AB7F-49DE-AFBB-26115DBD79C2}"/>
              </a:ext>
            </a:extLst>
          </p:cNvPr>
          <p:cNvSpPr>
            <a:spLocks noGrp="1"/>
          </p:cNvSpPr>
          <p:nvPr>
            <p:ph idx="1"/>
          </p:nvPr>
        </p:nvSpPr>
        <p:spPr>
          <a:xfrm>
            <a:off x="806071" y="809245"/>
            <a:ext cx="6583680" cy="5405290"/>
          </a:xfrm>
        </p:spPr>
        <p:txBody>
          <a:bodyPr>
            <a:normAutofit/>
          </a:bodyPr>
          <a:lstStyle/>
          <a:p>
            <a:r>
              <a:rPr lang="es-ES" b="1" dirty="0"/>
              <a:t>Elaboración </a:t>
            </a:r>
            <a:r>
              <a:rPr lang="es-ES" b="1" dirty="0">
                <a:solidFill>
                  <a:schemeClr val="accent2"/>
                </a:solidFill>
              </a:rPr>
              <a:t>de prótesis </a:t>
            </a:r>
            <a:r>
              <a:rPr lang="es-ES" b="1" dirty="0"/>
              <a:t>en cuanto al ámbito de la medicina. </a:t>
            </a:r>
          </a:p>
          <a:p>
            <a:endParaRPr lang="es-ES" dirty="0"/>
          </a:p>
          <a:p>
            <a:pPr marL="0" indent="0">
              <a:buNone/>
            </a:pPr>
            <a:endParaRPr lang="es-ES" dirty="0"/>
          </a:p>
          <a:p>
            <a:pPr marL="0" indent="0">
              <a:buNone/>
            </a:pPr>
            <a:endParaRPr lang="es-ES" dirty="0"/>
          </a:p>
          <a:p>
            <a:r>
              <a:rPr lang="es-ES" b="1" dirty="0"/>
              <a:t>Creación </a:t>
            </a:r>
            <a:r>
              <a:rPr lang="es-ES" b="1" dirty="0">
                <a:solidFill>
                  <a:schemeClr val="accent2"/>
                </a:solidFill>
              </a:rPr>
              <a:t>de piezas especiales</a:t>
            </a:r>
            <a:r>
              <a:rPr lang="es-ES" b="1" dirty="0"/>
              <a:t>, para devolverle la utilidad a su producto.</a:t>
            </a:r>
          </a:p>
          <a:p>
            <a:endParaRPr lang="es-ES" dirty="0"/>
          </a:p>
          <a:p>
            <a:endParaRPr lang="es-ES" dirty="0"/>
          </a:p>
          <a:p>
            <a:r>
              <a:rPr lang="es-ES" b="1" dirty="0"/>
              <a:t>Diseñar o reproducir cualquier </a:t>
            </a:r>
            <a:r>
              <a:rPr lang="es-ES" b="1" dirty="0">
                <a:solidFill>
                  <a:schemeClr val="accent2"/>
                </a:solidFill>
              </a:rPr>
              <a:t>maquetación</a:t>
            </a:r>
            <a:r>
              <a:rPr lang="es-ES" b="1" dirty="0"/>
              <a:t> (proyectos arquitectónicos o diseños de prototipo)</a:t>
            </a:r>
          </a:p>
        </p:txBody>
      </p:sp>
      <p:pic>
        <p:nvPicPr>
          <p:cNvPr id="2050" name="Picture 2" descr="Impresoras 3D – Avances Médicos - Nueva Farmalife">
            <a:extLst>
              <a:ext uri="{FF2B5EF4-FFF2-40B4-BE49-F238E27FC236}">
                <a16:creationId xmlns:a16="http://schemas.microsoft.com/office/drawing/2014/main" id="{9EFFD379-65B2-47EF-BCBC-9DDEE3FEC5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0613" y="1197046"/>
            <a:ext cx="2460193" cy="13758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ORNIS | Fabricación de piezas Especiales en Acero">
            <a:extLst>
              <a:ext uri="{FF2B5EF4-FFF2-40B4-BE49-F238E27FC236}">
                <a16:creationId xmlns:a16="http://schemas.microsoft.com/office/drawing/2014/main" id="{BEA0C6ED-BC57-4972-BCC3-CF810B9C6F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6506" y="3054469"/>
            <a:ext cx="2058848" cy="10069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5 Materiales Básicos para creación de Maquetas | by OAL ARQUITECTOS | Medium">
            <a:extLst>
              <a:ext uri="{FF2B5EF4-FFF2-40B4-BE49-F238E27FC236}">
                <a16:creationId xmlns:a16="http://schemas.microsoft.com/office/drawing/2014/main" id="{32BC8DA4-85D0-4CBC-B058-74D9A7DEED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7903" y="4747561"/>
            <a:ext cx="1755913" cy="116987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iseñan vehículos más sostenibles gracias a la impresión 3D de arcilla -  3Dnatives">
            <a:extLst>
              <a:ext uri="{FF2B5EF4-FFF2-40B4-BE49-F238E27FC236}">
                <a16:creationId xmlns:a16="http://schemas.microsoft.com/office/drawing/2014/main" id="{B310FFE7-4D50-4164-8B4E-B28833B351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6644" y="4817111"/>
            <a:ext cx="1755914" cy="103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73718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B763E74-B111-4F0A-990A-DC546EDB6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es-ES" dirty="0"/>
          </a:p>
        </p:txBody>
      </p:sp>
      <p:sp>
        <p:nvSpPr>
          <p:cNvPr id="13" name="Rectángulo 12">
            <a:extLst>
              <a:ext uri="{FF2B5EF4-FFF2-40B4-BE49-F238E27FC236}">
                <a16:creationId xmlns:a16="http://schemas.microsoft.com/office/drawing/2014/main" id="{59261977-BEC4-4705-BB60-C4C0C7471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15" name="Rectángulo 14">
            <a:extLst>
              <a:ext uri="{FF2B5EF4-FFF2-40B4-BE49-F238E27FC236}">
                <a16:creationId xmlns:a16="http://schemas.microsoft.com/office/drawing/2014/main" id="{E61F1EFE-E608-4FCB-8DBB-12FA3AC1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ln w="6350" cap="flat" cmpd="sng" algn="ctr">
            <a:noFill/>
            <a:prstDash val="solid"/>
          </a:ln>
          <a:effectLst>
            <a:outerShdw blurRad="50800" algn="ctr" rotWithShape="0">
              <a:prstClr val="black">
                <a:alpha val="66000"/>
              </a:prstClr>
            </a:outerShdw>
            <a:softEdge rad="0"/>
          </a:effectLst>
        </p:spPr>
      </p:sp>
      <p:sp useBgFill="1">
        <p:nvSpPr>
          <p:cNvPr id="17" name="Rectángulo 16">
            <a:extLst>
              <a:ext uri="{FF2B5EF4-FFF2-40B4-BE49-F238E27FC236}">
                <a16:creationId xmlns:a16="http://schemas.microsoft.com/office/drawing/2014/main" id="{4C7DD595-7EA3-45FF-B181-2B606353F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65000"/>
                <a:lumOff val="35000"/>
              </a:schemeClr>
            </a:solidFill>
            <a:prstDash val="solid"/>
            <a:miter lim="800000"/>
          </a:ln>
          <a:effectLst/>
        </p:spPr>
      </p:sp>
      <p:sp>
        <p:nvSpPr>
          <p:cNvPr id="19" name="Rectángulo 18">
            <a:extLst>
              <a:ext uri="{FF2B5EF4-FFF2-40B4-BE49-F238E27FC236}">
                <a16:creationId xmlns:a16="http://schemas.microsoft.com/office/drawing/2014/main" id="{848B10FE-6408-43F6-9A62-B98F2DB0F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6971" y="-1"/>
            <a:ext cx="4025029" cy="6858000"/>
          </a:xfrm>
          <a:prstGeom prst="rect">
            <a:avLst/>
          </a:prstGeom>
          <a:blipFill dpi="0" rotWithShape="1">
            <a:blip r:embed="rId3">
              <a:alphaModFix amt="1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60189" y="643464"/>
            <a:ext cx="3321902" cy="5571071"/>
          </a:xfrm>
        </p:spPr>
        <p:txBody>
          <a:bodyPr rtlCol="0">
            <a:normAutofit/>
          </a:bodyPr>
          <a:lstStyle/>
          <a:p>
            <a:pPr rtl="0"/>
            <a:r>
              <a:rPr lang="es-ES" sz="3200" b="1" dirty="0">
                <a:solidFill>
                  <a:srgbClr val="FFFFFF"/>
                </a:solidFill>
                <a:effectLst>
                  <a:outerShdw blurRad="38100" dist="38100" dir="2700000" algn="tl">
                    <a:srgbClr val="000000">
                      <a:alpha val="43137"/>
                    </a:srgbClr>
                  </a:outerShdw>
                </a:effectLst>
              </a:rPr>
              <a:t>BENEFICIOS QUE APORTAMOS A LA SOCIEDAD.</a:t>
            </a:r>
          </a:p>
        </p:txBody>
      </p:sp>
      <p:sp>
        <p:nvSpPr>
          <p:cNvPr id="7" name="Marcador de contenido 6">
            <a:extLst>
              <a:ext uri="{FF2B5EF4-FFF2-40B4-BE49-F238E27FC236}">
                <a16:creationId xmlns:a16="http://schemas.microsoft.com/office/drawing/2014/main" id="{6AC6F077-AB7F-49DE-AFBB-26115DBD79C2}"/>
              </a:ext>
            </a:extLst>
          </p:cNvPr>
          <p:cNvSpPr>
            <a:spLocks noGrp="1"/>
          </p:cNvSpPr>
          <p:nvPr>
            <p:ph idx="1"/>
          </p:nvPr>
        </p:nvSpPr>
        <p:spPr>
          <a:xfrm>
            <a:off x="806071" y="822960"/>
            <a:ext cx="6583680" cy="5225796"/>
          </a:xfrm>
        </p:spPr>
        <p:txBody>
          <a:bodyPr>
            <a:normAutofit/>
          </a:bodyPr>
          <a:lstStyle/>
          <a:p>
            <a:r>
              <a:rPr lang="es-ES" b="1" dirty="0">
                <a:solidFill>
                  <a:schemeClr val="accent3"/>
                </a:solidFill>
              </a:rPr>
              <a:t>Recuperación y restauración</a:t>
            </a:r>
            <a:r>
              <a:rPr lang="es-ES" dirty="0">
                <a:solidFill>
                  <a:schemeClr val="accent3"/>
                </a:solidFill>
              </a:rPr>
              <a:t> </a:t>
            </a:r>
            <a:r>
              <a:rPr lang="es-ES" dirty="0"/>
              <a:t>de productos útiles de nuestros clientes.</a:t>
            </a:r>
          </a:p>
          <a:p>
            <a:r>
              <a:rPr lang="es-ES" dirty="0"/>
              <a:t>Simulación en maquetación para futuros proyectos para así </a:t>
            </a:r>
            <a:r>
              <a:rPr lang="es-ES" b="1" dirty="0">
                <a:solidFill>
                  <a:schemeClr val="accent3"/>
                </a:solidFill>
              </a:rPr>
              <a:t>orientar de la mejor manera </a:t>
            </a:r>
            <a:r>
              <a:rPr lang="es-ES" dirty="0"/>
              <a:t>posible a los clientes sobre su compra.</a:t>
            </a:r>
          </a:p>
          <a:p>
            <a:r>
              <a:rPr lang="es-ES" b="1" dirty="0">
                <a:solidFill>
                  <a:schemeClr val="accent3"/>
                </a:solidFill>
              </a:rPr>
              <a:t>Compromiso estable con el medio ambiente </a:t>
            </a:r>
            <a:r>
              <a:rPr lang="es-ES" dirty="0"/>
              <a:t>ofreciendo productos 100% reciclables biodegradables para el bien de todos reduciendo así la contaminación y la elaboración de deshechos físicos.</a:t>
            </a:r>
          </a:p>
          <a:p>
            <a:r>
              <a:rPr lang="es-ES" b="1" dirty="0">
                <a:solidFill>
                  <a:schemeClr val="accent3"/>
                </a:solidFill>
              </a:rPr>
              <a:t>Prototipos</a:t>
            </a:r>
            <a:r>
              <a:rPr lang="es-ES" dirty="0"/>
              <a:t> para la elaboración de nuevos productos innovadores para la sociedad.</a:t>
            </a:r>
          </a:p>
        </p:txBody>
      </p:sp>
      <p:pic>
        <p:nvPicPr>
          <p:cNvPr id="3074" name="Picture 2" descr="Ecología y medio ambiente: oportunidades laborales – Grupo IOE">
            <a:extLst>
              <a:ext uri="{FF2B5EF4-FFF2-40B4-BE49-F238E27FC236}">
                <a16:creationId xmlns:a16="http://schemas.microsoft.com/office/drawing/2014/main" id="{D5D33E33-3CF2-46DD-BB59-FFB8AF99A2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0106" y="4448589"/>
            <a:ext cx="30861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3D Printing &amp; 3D Printing Solutions | Farnell">
            <a:extLst>
              <a:ext uri="{FF2B5EF4-FFF2-40B4-BE49-F238E27FC236}">
                <a16:creationId xmlns:a16="http://schemas.microsoft.com/office/drawing/2014/main" id="{EEED347A-59B4-40C3-A205-B514DB3788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548" y="4239039"/>
            <a:ext cx="212779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99005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4505A7-CA2E-1741-AABA-4556222911EC}"/>
              </a:ext>
            </a:extLst>
          </p:cNvPr>
          <p:cNvSpPr>
            <a:spLocks noGrp="1"/>
          </p:cNvSpPr>
          <p:nvPr>
            <p:ph type="title"/>
          </p:nvPr>
        </p:nvSpPr>
        <p:spPr>
          <a:xfrm>
            <a:off x="1627163" y="272655"/>
            <a:ext cx="10058400" cy="1371600"/>
          </a:xfrm>
        </p:spPr>
        <p:txBody>
          <a:bodyPr/>
          <a:lstStyle/>
          <a:p>
            <a:r>
              <a:rPr lang="es-ES" dirty="0">
                <a:solidFill>
                  <a:schemeClr val="accent3"/>
                </a:solidFill>
              </a:rPr>
              <a:t>SOSTENIBILIDAD Y VIABILIDAD.</a:t>
            </a:r>
          </a:p>
        </p:txBody>
      </p:sp>
      <p:sp>
        <p:nvSpPr>
          <p:cNvPr id="3" name="Marcador de contenido 2">
            <a:extLst>
              <a:ext uri="{FF2B5EF4-FFF2-40B4-BE49-F238E27FC236}">
                <a16:creationId xmlns:a16="http://schemas.microsoft.com/office/drawing/2014/main" id="{0510C12F-DB65-E64E-BCA5-DC202F7E2C0C}"/>
              </a:ext>
            </a:extLst>
          </p:cNvPr>
          <p:cNvSpPr>
            <a:spLocks noGrp="1"/>
          </p:cNvSpPr>
          <p:nvPr>
            <p:ph idx="1"/>
          </p:nvPr>
        </p:nvSpPr>
        <p:spPr>
          <a:xfrm>
            <a:off x="637735" y="1739653"/>
            <a:ext cx="10916530" cy="3632447"/>
          </a:xfrm>
        </p:spPr>
        <p:txBody>
          <a:bodyPr>
            <a:normAutofit fontScale="92500"/>
          </a:bodyPr>
          <a:lstStyle/>
          <a:p>
            <a:r>
              <a:rPr lang="es-ES" dirty="0">
                <a:solidFill>
                  <a:schemeClr val="accent3"/>
                </a:solidFill>
              </a:rPr>
              <a:t>NUESTRA INVERSIÓN ES RENTABLE Y VIABLE</a:t>
            </a:r>
            <a:r>
              <a:rPr lang="es-ES" dirty="0"/>
              <a:t>, YA QUE  LOS MATERÍALES SON REALMENTE ECONÓMICOS Y EL COSTE DE PRODUCCIÓN MUY BAJO, CAPTANDO LA ATENCIÓN DE LOS CLIENTES CON EL ALTO NIVEL DE PERSONALIZACIÓN Y COMPLEJIDAD QUE OFRECEMOS CON NUESTROS PRODUCTOS.</a:t>
            </a:r>
          </a:p>
          <a:p>
            <a:endParaRPr lang="es-ES" dirty="0"/>
          </a:p>
          <a:p>
            <a:r>
              <a:rPr lang="es-ES" dirty="0">
                <a:solidFill>
                  <a:schemeClr val="accent3"/>
                </a:solidFill>
              </a:rPr>
              <a:t>DISPONEMOS YA EN LA ACTUALIDAD DE UN TALLER </a:t>
            </a:r>
            <a:r>
              <a:rPr lang="es-ES" dirty="0"/>
              <a:t>EQUIPADO CON LA MAQUINARIA 3D ADAPTADA, PARA ARCILLA Y PLA, Y UN ORDENADOR PARA REALIZAR LOS DISEÑOS CON LOS PROGRAMAS PERTINENTES, PARA PODER EMPEZAR A TRABAJAR EN NUESTROS PRIMEROS DISEÑOS Y PEDIDOS.</a:t>
            </a:r>
          </a:p>
          <a:p>
            <a:pPr marL="0" indent="0">
              <a:buNone/>
            </a:pPr>
            <a:endParaRPr lang="es-ES" dirty="0"/>
          </a:p>
          <a:p>
            <a:r>
              <a:rPr lang="es-ES" dirty="0">
                <a:solidFill>
                  <a:schemeClr val="accent3"/>
                </a:solidFill>
              </a:rPr>
              <a:t>TENEMOS LA VENTAJA DE SER PIONEROS </a:t>
            </a:r>
            <a:r>
              <a:rPr lang="es-ES" dirty="0"/>
              <a:t>EN ESTA TECNOLOGÍA INNOVADORA, QUE SE DESARROLLA EN MÚLTIPLES SECTORES, TODOS EN CRECIMIENTO ACTUALMENTE,  POR ELLO ESTA IDEA DE NEGOCIO ESTA LIBRE DE COMPETENCIA.</a:t>
            </a:r>
          </a:p>
          <a:p>
            <a:endParaRPr lang="es-ES" dirty="0"/>
          </a:p>
        </p:txBody>
      </p:sp>
      <p:pic>
        <p:nvPicPr>
          <p:cNvPr id="5" name="Imagen 4">
            <a:extLst>
              <a:ext uri="{FF2B5EF4-FFF2-40B4-BE49-F238E27FC236}">
                <a16:creationId xmlns:a16="http://schemas.microsoft.com/office/drawing/2014/main" id="{E0D71B5F-8E2B-BF4C-8FA2-1881683AD67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30763" y="5115973"/>
            <a:ext cx="1730325" cy="1139600"/>
          </a:xfrm>
          <a:prstGeom prst="rect">
            <a:avLst/>
          </a:prstGeom>
        </p:spPr>
      </p:pic>
    </p:spTree>
    <p:extLst>
      <p:ext uri="{BB962C8B-B14F-4D97-AF65-F5344CB8AC3E}">
        <p14:creationId xmlns:p14="http://schemas.microsoft.com/office/powerpoint/2010/main" val="172109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19455-180C-A443-A634-863175DDE7C7}"/>
              </a:ext>
            </a:extLst>
          </p:cNvPr>
          <p:cNvSpPr>
            <a:spLocks noGrp="1"/>
          </p:cNvSpPr>
          <p:nvPr>
            <p:ph type="title"/>
          </p:nvPr>
        </p:nvSpPr>
        <p:spPr>
          <a:xfrm>
            <a:off x="1708052" y="626513"/>
            <a:ext cx="9521483" cy="1353012"/>
          </a:xfrm>
        </p:spPr>
        <p:txBody>
          <a:bodyPr>
            <a:normAutofit fontScale="90000"/>
          </a:bodyPr>
          <a:lstStyle/>
          <a:p>
            <a:r>
              <a:rPr lang="es-ES" dirty="0">
                <a:solidFill>
                  <a:schemeClr val="accent3"/>
                </a:solidFill>
              </a:rPr>
              <a:t>CRECIMIENTO DE : ECODESING.</a:t>
            </a:r>
            <a:br>
              <a:rPr lang="es-ES" dirty="0"/>
            </a:br>
            <a:endParaRPr lang="es-ES" dirty="0"/>
          </a:p>
        </p:txBody>
      </p:sp>
      <p:sp>
        <p:nvSpPr>
          <p:cNvPr id="3" name="Marcador de contenido 2">
            <a:extLst>
              <a:ext uri="{FF2B5EF4-FFF2-40B4-BE49-F238E27FC236}">
                <a16:creationId xmlns:a16="http://schemas.microsoft.com/office/drawing/2014/main" id="{9DAB4192-CA1B-994E-979B-6F5A358B11AB}"/>
              </a:ext>
            </a:extLst>
          </p:cNvPr>
          <p:cNvSpPr>
            <a:spLocks noGrp="1"/>
          </p:cNvSpPr>
          <p:nvPr>
            <p:ph idx="1"/>
          </p:nvPr>
        </p:nvSpPr>
        <p:spPr>
          <a:xfrm>
            <a:off x="1171135" y="1481559"/>
            <a:ext cx="10058400" cy="4398379"/>
          </a:xfrm>
        </p:spPr>
        <p:txBody>
          <a:bodyPr>
            <a:normAutofit lnSpcReduction="10000"/>
          </a:bodyPr>
          <a:lstStyle/>
          <a:p>
            <a:r>
              <a:rPr lang="es-ES" dirty="0">
                <a:solidFill>
                  <a:schemeClr val="accent3"/>
                </a:solidFill>
              </a:rPr>
              <a:t>PARA POTENCIAR NUESTRAS VENTAS </a:t>
            </a:r>
            <a:r>
              <a:rPr lang="es-ES" dirty="0"/>
              <a:t>Y PODER LLEGAR A TODOS LOS CLIENTES POSIBLES, DISPONDREMOS DE VARÍAS CUENTAS EN LAS DIFERENTES REDES SOCIALES, TALES COMO: </a:t>
            </a:r>
          </a:p>
          <a:p>
            <a:r>
              <a:rPr lang="es-ES" dirty="0">
                <a:solidFill>
                  <a:schemeClr val="accent3"/>
                </a:solidFill>
              </a:rPr>
              <a:t>INSTAGRAM, FACEBOOK, TWITTER, WHATSAPP Y YOUTUBE.</a:t>
            </a:r>
            <a:r>
              <a:rPr lang="es-ES" b="1" dirty="0">
                <a:solidFill>
                  <a:schemeClr val="accent3"/>
                </a:solidFill>
              </a:rPr>
              <a:t> </a:t>
            </a:r>
            <a:r>
              <a:rPr lang="es-ES" b="1" dirty="0"/>
              <a:t>Además de nuestra pagina </a:t>
            </a:r>
            <a:r>
              <a:rPr lang="es-ES" dirty="0">
                <a:solidFill>
                  <a:schemeClr val="accent3"/>
                </a:solidFill>
              </a:rPr>
              <a:t>WEB</a:t>
            </a:r>
            <a:r>
              <a:rPr lang="es-ES" b="1" dirty="0"/>
              <a:t> para ventas Online.</a:t>
            </a:r>
          </a:p>
          <a:p>
            <a:r>
              <a:rPr lang="es-ES" dirty="0"/>
              <a:t>EN EL CASO DE YOUTUBE, CREAREMOS CONTENIDO REALIZANDO VÍDEOS EN NUESTRO TALLER, PARA DAR A CONOCER A LOS SEGUIDORES Y POSIBLES CLIENTES, NUESTROS TRABAJOS REALIZADOS, COMPARTIENDO EL ENTUSIASMO POR ESTAS TECNOLOGÍAS INNOVADORAS, Y A LA VEZ NUESTRA PROFESIONALIDAD. </a:t>
            </a:r>
          </a:p>
          <a:p>
            <a:r>
              <a:rPr lang="es-ES" dirty="0"/>
              <a:t>DEJAREMOS VER DE ESTA MANERA QUE SOMOS POLIVALENTES EN VARIOS SECTORES DE LA IMPRESIÓN 3D, PUDIENDONOS ESPECIALIZAR EN UN FUTURO EN EL SECTOR DE LA MAYORÍA DE LAS DEMANDAS DE NUESTROS CLIENTES.</a:t>
            </a:r>
          </a:p>
          <a:p>
            <a:r>
              <a:rPr lang="es-ES" dirty="0"/>
              <a:t>Y ADOPTAREMOS POR UNA FILOSOFÍA DE FORMACIÓN CONTINUA,</a:t>
            </a:r>
          </a:p>
          <a:p>
            <a:pPr marL="0" indent="0">
              <a:buNone/>
            </a:pPr>
            <a:r>
              <a:rPr lang="es-ES" dirty="0"/>
              <a:t>    PARA ESTAR SIEMPRE ACTUALIZADOS.</a:t>
            </a:r>
          </a:p>
          <a:p>
            <a:endParaRPr lang="es-ES" dirty="0"/>
          </a:p>
          <a:p>
            <a:endParaRPr lang="es-ES" dirty="0"/>
          </a:p>
        </p:txBody>
      </p:sp>
      <p:pic>
        <p:nvPicPr>
          <p:cNvPr id="5" name="Imagen 4">
            <a:extLst>
              <a:ext uri="{FF2B5EF4-FFF2-40B4-BE49-F238E27FC236}">
                <a16:creationId xmlns:a16="http://schemas.microsoft.com/office/drawing/2014/main" id="{E23D46DE-8EBB-9140-A1DB-ED780284C11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11906" y="5454440"/>
            <a:ext cx="1908810" cy="451534"/>
          </a:xfrm>
          <a:prstGeom prst="rect">
            <a:avLst/>
          </a:prstGeom>
        </p:spPr>
      </p:pic>
      <p:pic>
        <p:nvPicPr>
          <p:cNvPr id="8" name="Imagen 7">
            <a:extLst>
              <a:ext uri="{FF2B5EF4-FFF2-40B4-BE49-F238E27FC236}">
                <a16:creationId xmlns:a16="http://schemas.microsoft.com/office/drawing/2014/main" id="{1D277771-F4A7-AB4F-B3CA-460799568D6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296027" y="4878475"/>
            <a:ext cx="1601823" cy="1027499"/>
          </a:xfrm>
          <a:prstGeom prst="rect">
            <a:avLst/>
          </a:prstGeom>
        </p:spPr>
      </p:pic>
    </p:spTree>
    <p:extLst>
      <p:ext uri="{BB962C8B-B14F-4D97-AF65-F5344CB8AC3E}">
        <p14:creationId xmlns:p14="http://schemas.microsoft.com/office/powerpoint/2010/main" val="2901613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C728AC-99E7-4952-8A04-77425E240B25}"/>
              </a:ext>
            </a:extLst>
          </p:cNvPr>
          <p:cNvSpPr>
            <a:spLocks noGrp="1"/>
          </p:cNvSpPr>
          <p:nvPr>
            <p:ph type="title"/>
          </p:nvPr>
        </p:nvSpPr>
        <p:spPr>
          <a:xfrm>
            <a:off x="1066800" y="476190"/>
            <a:ext cx="10383078" cy="1561106"/>
          </a:xfrm>
        </p:spPr>
        <p:txBody>
          <a:bodyPr>
            <a:normAutofit/>
          </a:bodyPr>
          <a:lstStyle/>
          <a:p>
            <a:r>
              <a:rPr lang="es-ES" b="1" dirty="0">
                <a:solidFill>
                  <a:schemeClr val="accent3"/>
                </a:solidFill>
              </a:rPr>
              <a:t>Elegimos la impresión 3D ECO-BIO</a:t>
            </a:r>
          </a:p>
        </p:txBody>
      </p:sp>
      <p:sp>
        <p:nvSpPr>
          <p:cNvPr id="3" name="Marcador de contenido 2">
            <a:extLst>
              <a:ext uri="{FF2B5EF4-FFF2-40B4-BE49-F238E27FC236}">
                <a16:creationId xmlns:a16="http://schemas.microsoft.com/office/drawing/2014/main" id="{88E76ECD-EBE8-423E-9A72-91ED2AC71012}"/>
              </a:ext>
            </a:extLst>
          </p:cNvPr>
          <p:cNvSpPr>
            <a:spLocks noGrp="1"/>
          </p:cNvSpPr>
          <p:nvPr>
            <p:ph idx="1"/>
          </p:nvPr>
        </p:nvSpPr>
        <p:spPr>
          <a:xfrm>
            <a:off x="1066800" y="2215661"/>
            <a:ext cx="10058400" cy="3931920"/>
          </a:xfrm>
        </p:spPr>
        <p:txBody>
          <a:bodyPr>
            <a:normAutofit/>
          </a:bodyPr>
          <a:lstStyle/>
          <a:p>
            <a:pPr marL="0" indent="0">
              <a:buNone/>
            </a:pPr>
            <a:r>
              <a:rPr lang="es-ES" sz="2800" b="1" dirty="0"/>
              <a:t>POR QUE SABEMOS QUE </a:t>
            </a:r>
            <a:r>
              <a:rPr lang="es-ES" sz="2800" b="1" dirty="0">
                <a:solidFill>
                  <a:schemeClr val="accent3"/>
                </a:solidFill>
              </a:rPr>
              <a:t>ES EL FUTURO.</a:t>
            </a:r>
            <a:endParaRPr lang="es-ES" sz="2800" dirty="0"/>
          </a:p>
          <a:p>
            <a:pPr marL="0" indent="0">
              <a:buNone/>
            </a:pPr>
            <a:endParaRPr lang="es-ES" sz="2800" dirty="0"/>
          </a:p>
          <a:p>
            <a:pPr marL="0" indent="0">
              <a:buNone/>
            </a:pPr>
            <a:r>
              <a:rPr lang="es-ES" sz="2800" dirty="0">
                <a:solidFill>
                  <a:schemeClr val="accent3"/>
                </a:solidFill>
              </a:rPr>
              <a:t>ECODESING</a:t>
            </a:r>
            <a:r>
              <a:rPr lang="es-ES" sz="2800" dirty="0"/>
              <a:t> TIENE EN SU FILOSOFÍA, QUE SE PUEDE PROGRESAR SIN LA NECESIDAD DE EXPLOTAR ZONAS NATURALES O DESPRENDIENDO DESHECHOS EN EL MEDIO AMBIENTE.</a:t>
            </a:r>
          </a:p>
        </p:txBody>
      </p:sp>
      <p:pic>
        <p:nvPicPr>
          <p:cNvPr id="15" name="Imagen 14">
            <a:extLst>
              <a:ext uri="{FF2B5EF4-FFF2-40B4-BE49-F238E27FC236}">
                <a16:creationId xmlns:a16="http://schemas.microsoft.com/office/drawing/2014/main" id="{940BF2BE-FF03-48A1-B3D7-5F938E3DFD9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2099159">
            <a:off x="9956873" y="4069080"/>
            <a:ext cx="1874056" cy="2922563"/>
          </a:xfrm>
          <a:prstGeom prst="rect">
            <a:avLst/>
          </a:prstGeom>
        </p:spPr>
      </p:pic>
      <p:pic>
        <p:nvPicPr>
          <p:cNvPr id="8" name="Imagen 7">
            <a:extLst>
              <a:ext uri="{FF2B5EF4-FFF2-40B4-BE49-F238E27FC236}">
                <a16:creationId xmlns:a16="http://schemas.microsoft.com/office/drawing/2014/main" id="{837D4CBF-E28E-5243-9EBA-4DC1F8AA58C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288971" y="1841337"/>
            <a:ext cx="1220788" cy="1220788"/>
          </a:xfrm>
          <a:prstGeom prst="rect">
            <a:avLst/>
          </a:prstGeom>
        </p:spPr>
      </p:pic>
    </p:spTree>
    <p:extLst>
      <p:ext uri="{BB962C8B-B14F-4D97-AF65-F5344CB8AC3E}">
        <p14:creationId xmlns:p14="http://schemas.microsoft.com/office/powerpoint/2010/main" val="18627366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29751727_TF78440441" id="{8124CA7B-D09D-4442-8065-5B4988299C03}" vid="{ED9CC861-8305-4014-8AEE-D8DC3668254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D6F7AD-09FB-47AB-B353-D1D83850E3A3}">
  <ds:schemaRefs>
    <ds:schemaRef ds:uri="http://schemas.microsoft.com/sharepoint/v3/contenttype/forms"/>
  </ds:schemaRefs>
</ds:datastoreItem>
</file>

<file path=customXml/itemProps2.xml><?xml version="1.0" encoding="utf-8"?>
<ds:datastoreItem xmlns:ds="http://schemas.openxmlformats.org/officeDocument/2006/customXml" ds:itemID="{12C0DB4D-BE53-4100-8A0D-CEFB2E48282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4CC21C94-EC06-4610-B8F0-A456DD28CD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Diseño Garden Savon</Template>
  <TotalTime>497</TotalTime>
  <Words>603</Words>
  <Application>Microsoft Macintosh PowerPoint</Application>
  <PresentationFormat>Panorámica</PresentationFormat>
  <Paragraphs>53</Paragraphs>
  <Slides>8</Slides>
  <Notes>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Calibri</vt:lpstr>
      <vt:lpstr>Century Gothic</vt:lpstr>
      <vt:lpstr>Savon</vt:lpstr>
      <vt:lpstr>ecodesign</vt:lpstr>
      <vt:lpstr>IDEA DE NEGOCIO</vt:lpstr>
      <vt:lpstr>¿Como lo hacemos?</vt:lpstr>
      <vt:lpstr>NECESIDADES QUE CUBRIMOS</vt:lpstr>
      <vt:lpstr>BENEFICIOS QUE APORTAMOS A LA SOCIEDAD.</vt:lpstr>
      <vt:lpstr>SOSTENIBILIDAD Y VIABILIDAD.</vt:lpstr>
      <vt:lpstr>CRECIMIENTO DE : ECODESING. </vt:lpstr>
      <vt:lpstr>Elegimos la impresión 3D ECO-BIO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ecodesign</dc:title>
  <dc:creator>Cristobal Frances</dc:creator>
  <cp:lastModifiedBy>carolina peris cerdá</cp:lastModifiedBy>
  <cp:revision>18</cp:revision>
  <dcterms:created xsi:type="dcterms:W3CDTF">2021-11-27T18:06:08Z</dcterms:created>
  <dcterms:modified xsi:type="dcterms:W3CDTF">2021-11-29T09:37:26Z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